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2" r:id="rId4"/>
    <p:sldId id="261" r:id="rId5"/>
    <p:sldId id="260" r:id="rId6"/>
    <p:sldId id="269" r:id="rId7"/>
    <p:sldId id="270" r:id="rId8"/>
    <p:sldId id="263" r:id="rId9"/>
    <p:sldId id="273" r:id="rId10"/>
    <p:sldId id="321" r:id="rId11"/>
    <p:sldId id="272" r:id="rId12"/>
    <p:sldId id="304" r:id="rId13"/>
    <p:sldId id="268" r:id="rId14"/>
    <p:sldId id="271" r:id="rId15"/>
    <p:sldId id="275" r:id="rId16"/>
    <p:sldId id="305" r:id="rId17"/>
    <p:sldId id="306" r:id="rId18"/>
    <p:sldId id="319" r:id="rId19"/>
    <p:sldId id="308" r:id="rId20"/>
    <p:sldId id="310" r:id="rId21"/>
    <p:sldId id="309" r:id="rId22"/>
    <p:sldId id="312" r:id="rId23"/>
    <p:sldId id="311" r:id="rId24"/>
    <p:sldId id="313" r:id="rId25"/>
    <p:sldId id="317" r:id="rId26"/>
    <p:sldId id="320" r:id="rId27"/>
    <p:sldId id="318" r:id="rId28"/>
    <p:sldId id="284" r:id="rId29"/>
    <p:sldId id="285" r:id="rId30"/>
    <p:sldId id="286" r:id="rId31"/>
    <p:sldId id="287" r:id="rId32"/>
    <p:sldId id="315" r:id="rId33"/>
    <p:sldId id="316" r:id="rId34"/>
    <p:sldId id="291" r:id="rId35"/>
    <p:sldId id="290" r:id="rId36"/>
    <p:sldId id="303" r:id="rId37"/>
    <p:sldId id="293" r:id="rId38"/>
    <p:sldId id="294" r:id="rId39"/>
    <p:sldId id="295" r:id="rId40"/>
    <p:sldId id="296" r:id="rId41"/>
    <p:sldId id="297" r:id="rId42"/>
    <p:sldId id="298" r:id="rId43"/>
    <p:sldId id="299" r:id="rId44"/>
    <p:sldId id="300" r:id="rId45"/>
    <p:sldId id="301" r:id="rId46"/>
    <p:sldId id="302" r:id="rId47"/>
    <p:sldId id="289" r:id="rId48"/>
    <p:sldId id="281" r:id="rId49"/>
    <p:sldId id="280" r:id="rId50"/>
    <p:sldId id="26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1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FF8F13-9EFD-41D8-BFFD-B747105A3CB4}"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76210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F8F13-9EFD-41D8-BFFD-B747105A3CB4}"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49772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F8F13-9EFD-41D8-BFFD-B747105A3CB4}"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14129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F8F13-9EFD-41D8-BFFD-B747105A3CB4}"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51378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9FF8F13-9EFD-41D8-BFFD-B747105A3CB4}" type="datetimeFigureOut">
              <a:rPr lang="en-US" smtClean="0"/>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76939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FF8F13-9EFD-41D8-BFFD-B747105A3CB4}" type="datetimeFigureOut">
              <a:rPr lang="en-US" smtClean="0"/>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05140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FF8F13-9EFD-41D8-BFFD-B747105A3CB4}" type="datetimeFigureOut">
              <a:rPr lang="en-US" smtClean="0"/>
              <a:t>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185014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FF8F13-9EFD-41D8-BFFD-B747105A3CB4}" type="datetimeFigureOut">
              <a:rPr lang="en-US" smtClean="0"/>
              <a:t>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200251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F8F13-9EFD-41D8-BFFD-B747105A3CB4}" type="datetimeFigureOut">
              <a:rPr lang="en-US" smtClean="0"/>
              <a:t>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253151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FF8F13-9EFD-41D8-BFFD-B747105A3CB4}" type="datetimeFigureOut">
              <a:rPr lang="en-US" smtClean="0"/>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164274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FF8F13-9EFD-41D8-BFFD-B747105A3CB4}" type="datetimeFigureOut">
              <a:rPr lang="en-US" smtClean="0"/>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24847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8F13-9EFD-41D8-BFFD-B747105A3CB4}" type="datetimeFigureOut">
              <a:rPr lang="en-US" smtClean="0"/>
              <a:t>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5F264-29FB-46E3-9925-3589B66A4114}" type="slidenum">
              <a:rPr lang="en-US" smtClean="0"/>
              <a:t>‹#›</a:t>
            </a:fld>
            <a:endParaRPr lang="en-US"/>
          </a:p>
        </p:txBody>
      </p:sp>
    </p:spTree>
    <p:extLst>
      <p:ext uri="{BB962C8B-B14F-4D97-AF65-F5344CB8AC3E}">
        <p14:creationId xmlns:p14="http://schemas.microsoft.com/office/powerpoint/2010/main" val="209308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8.xml"/><Relationship Id="rId18" Type="http://schemas.openxmlformats.org/officeDocument/2006/relationships/slide" Target="slide43.xml"/><Relationship Id="rId3" Type="http://schemas.openxmlformats.org/officeDocument/2006/relationships/image" Target="../media/image21.jpg"/><Relationship Id="rId21" Type="http://schemas.openxmlformats.org/officeDocument/2006/relationships/slide" Target="slide46.xml"/><Relationship Id="rId7" Type="http://schemas.openxmlformats.org/officeDocument/2006/relationships/image" Target="../media/image24.png"/><Relationship Id="rId12" Type="http://schemas.openxmlformats.org/officeDocument/2006/relationships/slide" Target="slide37.xml"/><Relationship Id="rId17" Type="http://schemas.openxmlformats.org/officeDocument/2006/relationships/slide" Target="slide42.xml"/><Relationship Id="rId2" Type="http://schemas.openxmlformats.org/officeDocument/2006/relationships/audio" Target="../media/audio1.wav"/><Relationship Id="rId16" Type="http://schemas.openxmlformats.org/officeDocument/2006/relationships/slide" Target="slide41.xml"/><Relationship Id="rId20" Type="http://schemas.openxmlformats.org/officeDocument/2006/relationships/slide" Target="slide45.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slide" Target="slide40.xml"/><Relationship Id="rId10" Type="http://schemas.openxmlformats.org/officeDocument/2006/relationships/image" Target="../media/image26.png"/><Relationship Id="rId19" Type="http://schemas.openxmlformats.org/officeDocument/2006/relationships/slide" Target="slide44.xml"/><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slide" Target="slide39.xml"/><Relationship Id="rId22" Type="http://schemas.openxmlformats.org/officeDocument/2006/relationships/slide" Target="slide47.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27.jp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4271554" y="182880"/>
            <a:ext cx="2275751" cy="830997"/>
          </a:xfrm>
          <a:prstGeom prst="rect">
            <a:avLst/>
          </a:prstGeom>
          <a:noFill/>
        </p:spPr>
        <p:txBody>
          <a:bodyPr wrap="none" rtlCol="0">
            <a:spAutoFit/>
          </a:bodyPr>
          <a:lstStyle/>
          <a:p>
            <a:r>
              <a:rPr lang="en-US" sz="4800" b="1" smtClean="0">
                <a:solidFill>
                  <a:srgbClr val="7030A0"/>
                </a:solidFill>
                <a:latin typeface="Times New Roman" panose="02020603050405020304" pitchFamily="18" charset="0"/>
                <a:cs typeface="Times New Roman" panose="02020603050405020304" pitchFamily="18" charset="0"/>
              </a:rPr>
              <a:t>TIẾT: 5</a:t>
            </a:r>
            <a:endParaRPr lang="en-US" sz="4800" b="1">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517626" y="1153436"/>
            <a:ext cx="6791475" cy="1015663"/>
          </a:xfrm>
          <a:prstGeom prst="rect">
            <a:avLst/>
          </a:prstGeom>
          <a:noFill/>
        </p:spPr>
        <p:txBody>
          <a:bodyPr wrap="none" rtlCol="0">
            <a:spAutoFit/>
          </a:bodyPr>
          <a:lstStyle/>
          <a:p>
            <a:r>
              <a:rPr lang="en-US" sz="6000" b="1" smtClean="0">
                <a:solidFill>
                  <a:srgbClr val="7030A0"/>
                </a:solidFill>
                <a:latin typeface="Times New Roman" panose="02020603050405020304" pitchFamily="18" charset="0"/>
                <a:cs typeface="Times New Roman" panose="02020603050405020304" pitchFamily="18" charset="0"/>
              </a:rPr>
              <a:t>CON GÁI CỦA MẸ</a:t>
            </a:r>
            <a:endParaRPr lang="en-US" sz="6000" b="1">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72767" y="2169099"/>
            <a:ext cx="3881191" cy="830997"/>
          </a:xfrm>
          <a:prstGeom prst="rect">
            <a:avLst/>
          </a:prstGeom>
          <a:noFill/>
        </p:spPr>
        <p:txBody>
          <a:bodyPr wrap="none" rtlCol="0">
            <a:spAutoFit/>
          </a:bodyPr>
          <a:lstStyle/>
          <a:p>
            <a:r>
              <a:rPr lang="en-US" sz="4800" b="1" smtClean="0">
                <a:solidFill>
                  <a:srgbClr val="7030A0"/>
                </a:solidFill>
                <a:latin typeface="Times New Roman" panose="02020603050405020304" pitchFamily="18" charset="0"/>
                <a:cs typeface="Times New Roman" panose="02020603050405020304" pitchFamily="18" charset="0"/>
              </a:rPr>
              <a:t>Thái Bá Dũng</a:t>
            </a:r>
            <a:endParaRPr lang="en-US" sz="4800" b="1">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186938" y="3000096"/>
            <a:ext cx="3828292" cy="830997"/>
          </a:xfrm>
          <a:prstGeom prst="rect">
            <a:avLst/>
          </a:prstGeom>
          <a:noFill/>
        </p:spPr>
        <p:txBody>
          <a:bodyPr wrap="none" rtlCol="0">
            <a:spAutoFit/>
          </a:bodyPr>
          <a:lstStyle/>
          <a:p>
            <a:r>
              <a:rPr lang="en-US" sz="4800" b="1" smtClean="0">
                <a:solidFill>
                  <a:srgbClr val="7030A0"/>
                </a:solidFill>
                <a:latin typeface="Times New Roman" panose="02020603050405020304" pitchFamily="18" charset="0"/>
                <a:cs typeface="Times New Roman" panose="02020603050405020304" pitchFamily="18" charset="0"/>
              </a:rPr>
              <a:t>Giáo viên:…..</a:t>
            </a:r>
            <a:endParaRPr lang="en-US" sz="4800" b="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4799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332953" y="0"/>
            <a:ext cx="2769028" cy="1015663"/>
          </a:xfrm>
          <a:prstGeom prst="rect">
            <a:avLst/>
          </a:prstGeom>
        </p:spPr>
        <p:txBody>
          <a:bodyPr wrap="none">
            <a:spAutoFit/>
          </a:bodyPr>
          <a:lstStyle/>
          <a:p>
            <a:pPr algn="just">
              <a:lnSpc>
                <a:spcPct val="150000"/>
              </a:lnSpc>
            </a:pPr>
            <a:r>
              <a:rPr lang="nl-NL" sz="4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phẩm</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176503" y="1520037"/>
            <a:ext cx="7783477" cy="584775"/>
          </a:xfrm>
          <a:prstGeom prst="rect">
            <a:avLst/>
          </a:prstGeom>
        </p:spPr>
        <p:txBody>
          <a:bodyPr wrap="none">
            <a:spAutoFit/>
          </a:bodyPr>
          <a:lstStyle/>
          <a:p>
            <a:r>
              <a:rPr lang="en-US" sz="3200" smtClean="0">
                <a:latin typeface="Times New Roman" panose="02020603050405020304" pitchFamily="18" charset="0"/>
                <a:cs typeface="Times New Roman" panose="02020603050405020304" pitchFamily="18" charset="0"/>
              </a:rPr>
              <a:t>- Xuất </a:t>
            </a:r>
            <a:r>
              <a:rPr lang="en-US" sz="3200">
                <a:latin typeface="Times New Roman" panose="02020603050405020304" pitchFamily="18" charset="0"/>
                <a:cs typeface="Times New Roman" panose="02020603050405020304" pitchFamily="18" charset="0"/>
              </a:rPr>
              <a:t>xứ: Báo Tuổi trẻ, số ra ngày 24/8/2019.</a:t>
            </a:r>
          </a:p>
        </p:txBody>
      </p:sp>
    </p:spTree>
    <p:extLst>
      <p:ext uri="{BB962C8B-B14F-4D97-AF65-F5344CB8AC3E}">
        <p14:creationId xmlns:p14="http://schemas.microsoft.com/office/powerpoint/2010/main" val="52625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7030A0"/>
                </a:solidFill>
                <a:latin typeface="Times New Roman" panose="02020603050405020304" pitchFamily="18" charset="0"/>
                <a:cs typeface="Times New Roman" panose="02020603050405020304" pitchFamily="18" charset="0"/>
              </a:rPr>
              <a:t>II. Suy ngẫm và phản </a:t>
            </a:r>
            <a:r>
              <a:rPr lang="en-US" sz="6000" b="1" smtClean="0">
                <a:solidFill>
                  <a:srgbClr val="7030A0"/>
                </a:solidFill>
                <a:latin typeface="Times New Roman" panose="02020603050405020304" pitchFamily="18" charset="0"/>
                <a:cs typeface="Times New Roman" panose="02020603050405020304" pitchFamily="18" charset="0"/>
              </a:rPr>
              <a:t>hồi</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221129919"/>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rPr>
              <a:t>1. Tình cảm của người </a:t>
            </a:r>
            <a:r>
              <a:rPr kumimoji="0" lang="vi-VN" sz="6000" b="1" i="0" u="none" strike="noStrike" kern="1200" cap="none" spc="0" normalizeH="0" baseline="0" noProof="0" smtClean="0">
                <a:ln>
                  <a:noFill/>
                </a:ln>
                <a:solidFill>
                  <a:srgbClr val="7030A0"/>
                </a:solidFill>
                <a:effectLst/>
                <a:uLnTx/>
                <a:uFillTx/>
                <a:latin typeface="Times New Roman" panose="02020603050405020304" pitchFamily="18" charset="0"/>
                <a:ea typeface="+mj-ea"/>
                <a:cs typeface="Times New Roman" panose="02020603050405020304" pitchFamily="18" charset="0"/>
              </a:rPr>
              <a:t>mẹ</a:t>
            </a:r>
            <a:endParaRPr kumimoji="0" lang="vi-VN"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005759127"/>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644796" y="659311"/>
            <a:ext cx="8995593" cy="5532483"/>
            <a:chOff x="-33201" y="200077"/>
            <a:chExt cx="4904912" cy="3346825"/>
          </a:xfrm>
        </p:grpSpPr>
        <p:sp>
          <p:nvSpPr>
            <p:cNvPr id="3" name="Rectangle 2"/>
            <p:cNvSpPr/>
            <p:nvPr/>
          </p:nvSpPr>
          <p:spPr>
            <a:xfrm>
              <a:off x="-33201" y="200077"/>
              <a:ext cx="4904912" cy="3346825"/>
            </a:xfrm>
            <a:prstGeom prst="rect">
              <a:avLst/>
            </a:prstGeom>
            <a:solidFill>
              <a:sysClr val="window" lastClr="FFFFFF"/>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descr="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 y="254000"/>
              <a:ext cx="2292985" cy="32829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13267"/>
              <a:ext cx="2263140" cy="3200400"/>
            </a:xfrm>
            <a:prstGeom prst="rect">
              <a:avLst/>
            </a:prstGeom>
          </p:spPr>
        </p:pic>
        <p:sp>
          <p:nvSpPr>
            <p:cNvPr id="6" name="Text Box 63"/>
            <p:cNvSpPr txBox="1"/>
            <p:nvPr/>
          </p:nvSpPr>
          <p:spPr>
            <a:xfrm>
              <a:off x="2861734" y="736600"/>
              <a:ext cx="1356360" cy="533400"/>
            </a:xfrm>
            <a:prstGeom prst="rect">
              <a:avLst/>
            </a:prstGeom>
            <a:solidFill>
              <a:srgbClr val="70AD47">
                <a:lumMod val="60000"/>
                <a:lumOff val="40000"/>
              </a:srgbClr>
            </a:solidFill>
            <a:ln w="6350">
              <a:solidFill>
                <a:sysClr val="window" lastClr="FFFFFF"/>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Sự đền đáp công ơn của người con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 Box 64"/>
            <p:cNvSpPr txBox="1"/>
            <p:nvPr/>
          </p:nvSpPr>
          <p:spPr>
            <a:xfrm>
              <a:off x="448734" y="795867"/>
              <a:ext cx="1356360" cy="533400"/>
            </a:xfrm>
            <a:prstGeom prst="rect">
              <a:avLst/>
            </a:prstGeom>
            <a:solidFill>
              <a:srgbClr val="F18B92"/>
            </a:solidFill>
            <a:ln w="6350">
              <a:solidFill>
                <a:sysClr val="window" lastClr="FFFFFF"/>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8" name="Group 7"/>
            <p:cNvGrpSpPr/>
            <p:nvPr/>
          </p:nvGrpSpPr>
          <p:grpSpPr>
            <a:xfrm>
              <a:off x="203200" y="1397000"/>
              <a:ext cx="2077877" cy="1719578"/>
              <a:chOff x="0" y="0"/>
              <a:chExt cx="2077877" cy="1719792"/>
            </a:xfrm>
          </p:grpSpPr>
          <p:sp>
            <p:nvSpPr>
              <p:cNvPr id="18" name="Text Box 66"/>
              <p:cNvSpPr txBox="1"/>
              <p:nvPr/>
            </p:nvSpPr>
            <p:spPr>
              <a:xfrm>
                <a:off x="0" y="0"/>
                <a:ext cx="2051050" cy="265430"/>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Text Box 67"/>
              <p:cNvSpPr txBox="1"/>
              <p:nvPr/>
            </p:nvSpPr>
            <p:spPr>
              <a:xfrm>
                <a:off x="88900" y="203200"/>
                <a:ext cx="19621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0" name="Text Box 68"/>
              <p:cNvSpPr txBox="1"/>
              <p:nvPr/>
            </p:nvSpPr>
            <p:spPr>
              <a:xfrm>
                <a:off x="209550" y="419100"/>
                <a:ext cx="184150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Text Box 69"/>
              <p:cNvSpPr txBox="1"/>
              <p:nvPr/>
            </p:nvSpPr>
            <p:spPr>
              <a:xfrm>
                <a:off x="444500" y="654050"/>
                <a:ext cx="16065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Text Box 70"/>
              <p:cNvSpPr txBox="1"/>
              <p:nvPr/>
            </p:nvSpPr>
            <p:spPr>
              <a:xfrm>
                <a:off x="679450" y="857250"/>
                <a:ext cx="137160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 name="Text Box 71"/>
              <p:cNvSpPr txBox="1"/>
              <p:nvPr/>
            </p:nvSpPr>
            <p:spPr>
              <a:xfrm>
                <a:off x="953927" y="1052534"/>
                <a:ext cx="11239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24" name="Text Box 72"/>
              <p:cNvSpPr txBox="1"/>
              <p:nvPr/>
            </p:nvSpPr>
            <p:spPr>
              <a:xfrm>
                <a:off x="1231900" y="1250950"/>
                <a:ext cx="8191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25" name="Text Box 73"/>
              <p:cNvSpPr txBox="1"/>
              <p:nvPr/>
            </p:nvSpPr>
            <p:spPr>
              <a:xfrm>
                <a:off x="1536700" y="1441450"/>
                <a:ext cx="5143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grpSp>
        <p:grpSp>
          <p:nvGrpSpPr>
            <p:cNvPr id="9" name="Group 8"/>
            <p:cNvGrpSpPr/>
            <p:nvPr/>
          </p:nvGrpSpPr>
          <p:grpSpPr>
            <a:xfrm flipH="1">
              <a:off x="2404533" y="1405467"/>
              <a:ext cx="2116187" cy="1719578"/>
              <a:chOff x="-65136" y="0"/>
              <a:chExt cx="2116187" cy="1719792"/>
            </a:xfrm>
            <a:solidFill>
              <a:srgbClr val="70AD47">
                <a:lumMod val="40000"/>
                <a:lumOff val="60000"/>
              </a:srgbClr>
            </a:solidFill>
          </p:grpSpPr>
          <p:sp>
            <p:nvSpPr>
              <p:cNvPr id="10" name="Text Box 128"/>
              <p:cNvSpPr txBox="1"/>
              <p:nvPr/>
            </p:nvSpPr>
            <p:spPr>
              <a:xfrm>
                <a:off x="-65136" y="0"/>
                <a:ext cx="2116187" cy="265430"/>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11" name="Text Box 129"/>
              <p:cNvSpPr txBox="1"/>
              <p:nvPr/>
            </p:nvSpPr>
            <p:spPr>
              <a:xfrm>
                <a:off x="42171" y="203200"/>
                <a:ext cx="2008879"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 Box 130"/>
              <p:cNvSpPr txBox="1"/>
              <p:nvPr/>
            </p:nvSpPr>
            <p:spPr>
              <a:xfrm>
                <a:off x="209550" y="419100"/>
                <a:ext cx="184150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 Box 131"/>
              <p:cNvSpPr txBox="1"/>
              <p:nvPr/>
            </p:nvSpPr>
            <p:spPr>
              <a:xfrm>
                <a:off x="444500" y="654050"/>
                <a:ext cx="16065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 Box 132"/>
              <p:cNvSpPr txBox="1"/>
              <p:nvPr/>
            </p:nvSpPr>
            <p:spPr>
              <a:xfrm>
                <a:off x="679450" y="857250"/>
                <a:ext cx="137160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 Box 133"/>
              <p:cNvSpPr txBox="1"/>
              <p:nvPr/>
            </p:nvSpPr>
            <p:spPr>
              <a:xfrm>
                <a:off x="927100" y="1047750"/>
                <a:ext cx="11239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16" name="Text Box 134"/>
              <p:cNvSpPr txBox="1"/>
              <p:nvPr/>
            </p:nvSpPr>
            <p:spPr>
              <a:xfrm>
                <a:off x="1231900" y="1250950"/>
                <a:ext cx="8191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17" name="Text Box 135"/>
              <p:cNvSpPr txBox="1"/>
              <p:nvPr/>
            </p:nvSpPr>
            <p:spPr>
              <a:xfrm>
                <a:off x="1536700" y="1441450"/>
                <a:ext cx="5143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grpSp>
      </p:grpSp>
      <p:sp>
        <p:nvSpPr>
          <p:cNvPr id="26" name="TextBox 25"/>
          <p:cNvSpPr txBox="1"/>
          <p:nvPr/>
        </p:nvSpPr>
        <p:spPr>
          <a:xfrm>
            <a:off x="3316583" y="-302"/>
            <a:ext cx="4372094" cy="584775"/>
          </a:xfrm>
          <a:prstGeom prst="rect">
            <a:avLst/>
          </a:prstGeom>
          <a:noFill/>
        </p:spPr>
        <p:txBody>
          <a:bodyPr wrap="none" rtlCol="0">
            <a:spAutoFit/>
          </a:bodyPr>
          <a:lstStyle/>
          <a:p>
            <a:r>
              <a:rPr lang="en-US" sz="3200" b="1" smtClean="0">
                <a:latin typeface="Times New Roman" panose="02020603050405020304" pitchFamily="18" charset="0"/>
                <a:cs typeface="Times New Roman" panose="02020603050405020304" pitchFamily="18" charset="0"/>
              </a:rPr>
              <a:t>PHIẾU HỌC TẬP SỐ 1</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6661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1577" y="4188087"/>
            <a:ext cx="4119839" cy="2619375"/>
          </a:xfrm>
          <a:prstGeom prst="rect">
            <a:avLst/>
          </a:prstGeom>
        </p:spPr>
      </p:pic>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 tin về người mẹ</a:t>
            </a:r>
            <a:endParaRPr lang="en-US"/>
          </a:p>
        </p:txBody>
      </p:sp>
      <p:sp>
        <p:nvSpPr>
          <p:cNvPr id="11" name="Rounded Rectangle 10"/>
          <p:cNvSpPr/>
          <p:nvPr/>
        </p:nvSpPr>
        <p:spPr>
          <a:xfrm>
            <a:off x="4323806" y="53915"/>
            <a:ext cx="511628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Nguyễn Thị Thu Hà.</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437014" y="1274283"/>
            <a:ext cx="5003074"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Nghề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 Nhặt ve chai, bán chổi ở chợ Hàn.</a:t>
            </a:r>
          </a:p>
          <a:p>
            <a:pPr algn="ct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p:cNvSpPr/>
          <p:nvPr/>
        </p:nvSpPr>
        <p:spPr>
          <a:xfrm>
            <a:off x="4552404" y="2411078"/>
            <a:ext cx="4887683"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dáng: Gầy gò.</a:t>
            </a:r>
          </a:p>
          <a:p>
            <a:pPr algn="ct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p:cNvSpPr/>
          <p:nvPr/>
        </p:nvSpPr>
        <p:spPr>
          <a:xfrm>
            <a:off x="4465315" y="3590995"/>
            <a:ext cx="4974771"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 sinh sống:Căn phòng trọ khoảng 9m2.</a:t>
            </a:r>
          </a:p>
          <a:p>
            <a:pPr algn="ctr"/>
            <a:endPar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p:cNvCxnSpPr>
            <a:stCxn id="3" idx="3"/>
            <a:endCxn id="15" idx="1"/>
          </p:cNvCxnSpPr>
          <p:nvPr/>
        </p:nvCxnSpPr>
        <p:spPr>
          <a:xfrm flipV="1">
            <a:off x="2181497" y="1731483"/>
            <a:ext cx="2255517" cy="90931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 idx="3"/>
          </p:cNvCxnSpPr>
          <p:nvPr/>
        </p:nvCxnSpPr>
        <p:spPr>
          <a:xfrm>
            <a:off x="2181497" y="2640794"/>
            <a:ext cx="2481943" cy="12853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 idx="3"/>
          </p:cNvCxnSpPr>
          <p:nvPr/>
        </p:nvCxnSpPr>
        <p:spPr>
          <a:xfrm>
            <a:off x="2181497" y="2640794"/>
            <a:ext cx="2370907" cy="132266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365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Cloud Callout 2"/>
          <p:cNvSpPr/>
          <p:nvPr/>
        </p:nvSpPr>
        <p:spPr>
          <a:xfrm>
            <a:off x="5005932" y="2121576"/>
            <a:ext cx="5029200" cy="3227457"/>
          </a:xfrm>
          <a:prstGeom prst="cloudCallout">
            <a:avLst>
              <a:gd name="adj1" fmla="val -43252"/>
              <a:gd name="adj2" fmla="val 61736"/>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i="1" smtClean="0">
                <a:latin typeface="Times New Roman" panose="02020603050405020304" pitchFamily="18" charset="0"/>
                <a:cs typeface="Times New Roman" panose="02020603050405020304" pitchFamily="18" charset="0"/>
              </a:rPr>
              <a:t>	</a:t>
            </a:r>
            <a:r>
              <a:rPr lang="vi-VN" sz="2800" i="1" smtClean="0">
                <a:latin typeface="Times New Roman" panose="02020603050405020304" pitchFamily="18" charset="0"/>
                <a:cs typeface="Times New Roman" panose="02020603050405020304" pitchFamily="18" charset="0"/>
              </a:rPr>
              <a:t>Tìm </a:t>
            </a:r>
            <a:r>
              <a:rPr lang="vi-VN" sz="2800" i="1">
                <a:latin typeface="Times New Roman" panose="02020603050405020304" pitchFamily="18" charset="0"/>
                <a:cs typeface="Times New Roman" panose="02020603050405020304" pitchFamily="18" charset="0"/>
              </a:rPr>
              <a:t>các chi tiết nói về tình cảm của người mẹ với con? Em cảm nhận được điều gì ở người mẹ này?</a:t>
            </a:r>
            <a:endParaRPr lang="en-US" sz="2800" i="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005932" y="238052"/>
            <a:ext cx="2676525" cy="1704975"/>
          </a:xfrm>
          <a:prstGeom prst="rect">
            <a:avLst/>
          </a:prstGeom>
        </p:spPr>
      </p:pic>
      <p:pic>
        <p:nvPicPr>
          <p:cNvPr id="10" name="Picture 9"/>
          <p:cNvPicPr>
            <a:picLocks noChangeAspect="1"/>
          </p:cNvPicPr>
          <p:nvPr/>
        </p:nvPicPr>
        <p:blipFill>
          <a:blip r:embed="rId4"/>
          <a:stretch>
            <a:fillRect/>
          </a:stretch>
        </p:blipFill>
        <p:spPr>
          <a:xfrm>
            <a:off x="1382621" y="2520459"/>
            <a:ext cx="2875870" cy="1809750"/>
          </a:xfrm>
          <a:prstGeom prst="rect">
            <a:avLst/>
          </a:prstGeom>
        </p:spPr>
      </p:pic>
      <p:pic>
        <p:nvPicPr>
          <p:cNvPr id="11" name="Picture 10"/>
          <p:cNvPicPr>
            <a:picLocks noChangeAspect="1"/>
          </p:cNvPicPr>
          <p:nvPr/>
        </p:nvPicPr>
        <p:blipFill>
          <a:blip r:embed="rId5"/>
          <a:stretch>
            <a:fillRect/>
          </a:stretch>
        </p:blipFill>
        <p:spPr>
          <a:xfrm>
            <a:off x="1411196" y="238052"/>
            <a:ext cx="2847295" cy="1786140"/>
          </a:xfrm>
          <a:prstGeom prst="rect">
            <a:avLst/>
          </a:prstGeom>
        </p:spPr>
      </p:pic>
      <p:pic>
        <p:nvPicPr>
          <p:cNvPr id="12" name="Picture 11"/>
          <p:cNvPicPr>
            <a:picLocks noChangeAspect="1"/>
          </p:cNvPicPr>
          <p:nvPr/>
        </p:nvPicPr>
        <p:blipFill>
          <a:blip r:embed="rId6"/>
          <a:stretch>
            <a:fillRect/>
          </a:stretch>
        </p:blipFill>
        <p:spPr>
          <a:xfrm>
            <a:off x="1411196" y="4826476"/>
            <a:ext cx="2951798" cy="1847850"/>
          </a:xfrm>
          <a:prstGeom prst="rect">
            <a:avLst/>
          </a:prstGeom>
        </p:spPr>
      </p:pic>
    </p:spTree>
    <p:extLst>
      <p:ext uri="{BB962C8B-B14F-4D97-AF65-F5344CB8AC3E}">
        <p14:creationId xmlns:p14="http://schemas.microsoft.com/office/powerpoint/2010/main" val="1513549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323805" y="53915"/>
            <a:ext cx="6557555"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 hoàn cảnh khó khăn, mẹ phải bế con rời quê hương.</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437013" y="1274282"/>
            <a:ext cx="6574975" cy="10082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có người xin con, dù ngheo khó nhưng mẹ không đành lòng bỏ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p:cNvSpPr/>
          <p:nvPr/>
        </p:nvSpPr>
        <p:spPr>
          <a:xfrm>
            <a:off x="4690653" y="2588512"/>
            <a:ext cx="6425838" cy="11866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vào lớp 1”: vui lắm, bật khóc khi thấy dòng chữ đầu tiên con viết lên tường.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p:cNvCxnSpPr>
            <a:stCxn id="3" idx="3"/>
            <a:endCxn id="15" idx="1"/>
          </p:cNvCxnSpPr>
          <p:nvPr/>
        </p:nvCxnSpPr>
        <p:spPr>
          <a:xfrm flipV="1">
            <a:off x="2181497" y="1731483"/>
            <a:ext cx="2255517" cy="90931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 idx="3"/>
          </p:cNvCxnSpPr>
          <p:nvPr/>
        </p:nvCxnSpPr>
        <p:spPr>
          <a:xfrm>
            <a:off x="2181497" y="2640794"/>
            <a:ext cx="2560320" cy="27132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3"/>
          </p:cNvCxnSpPr>
          <p:nvPr/>
        </p:nvCxnSpPr>
        <p:spPr>
          <a:xfrm>
            <a:off x="2181497" y="2640794"/>
            <a:ext cx="2509156" cy="1891525"/>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28754" y="4133415"/>
            <a:ext cx="6387737" cy="11866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việc vất vả nhưng thấy tiếng cười hồn nhiên của con làm mẹ có thêm sức lực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9" name="Straight Arrow Connector 18"/>
          <p:cNvCxnSpPr>
            <a:stCxn id="3" idx="3"/>
          </p:cNvCxnSpPr>
          <p:nvPr/>
        </p:nvCxnSpPr>
        <p:spPr>
          <a:xfrm>
            <a:off x="2181497" y="2640794"/>
            <a:ext cx="2509156" cy="3199006"/>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750869" y="5540419"/>
            <a:ext cx="6483188" cy="118665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Cầm tờ giấy trúng tuyển vào Trường Trung học phổ thông chuyên Lê Quý Đôn, mẹ khóc. Tờ giấy ướt nhoè trên đầu gối.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stretch>
            <a:fillRect/>
          </a:stretch>
        </p:blipFill>
        <p:spPr>
          <a:xfrm>
            <a:off x="172675" y="4662978"/>
            <a:ext cx="2676525" cy="1704975"/>
          </a:xfrm>
          <a:prstGeom prst="rect">
            <a:avLst/>
          </a:prstGeom>
        </p:spPr>
      </p:pic>
      <p:pic>
        <p:nvPicPr>
          <p:cNvPr id="23" name="Picture 22"/>
          <p:cNvPicPr>
            <a:picLocks noChangeAspect="1"/>
          </p:cNvPicPr>
          <p:nvPr/>
        </p:nvPicPr>
        <p:blipFill>
          <a:blip r:embed="rId4"/>
          <a:stretch>
            <a:fillRect/>
          </a:stretch>
        </p:blipFill>
        <p:spPr>
          <a:xfrm>
            <a:off x="73002" y="4668033"/>
            <a:ext cx="2875870" cy="1809750"/>
          </a:xfrm>
          <a:prstGeom prst="rect">
            <a:avLst/>
          </a:prstGeom>
        </p:spPr>
      </p:pic>
      <p:pic>
        <p:nvPicPr>
          <p:cNvPr id="25" name="Picture 24"/>
          <p:cNvPicPr>
            <a:picLocks noChangeAspect="1"/>
          </p:cNvPicPr>
          <p:nvPr/>
        </p:nvPicPr>
        <p:blipFill>
          <a:blip r:embed="rId5"/>
          <a:stretch>
            <a:fillRect/>
          </a:stretch>
        </p:blipFill>
        <p:spPr>
          <a:xfrm>
            <a:off x="120627" y="4712472"/>
            <a:ext cx="2847295" cy="1786140"/>
          </a:xfrm>
          <a:prstGeom prst="rect">
            <a:avLst/>
          </a:prstGeom>
        </p:spPr>
      </p:pic>
      <p:pic>
        <p:nvPicPr>
          <p:cNvPr id="26" name="Picture 25"/>
          <p:cNvPicPr>
            <a:picLocks noChangeAspect="1"/>
          </p:cNvPicPr>
          <p:nvPr/>
        </p:nvPicPr>
        <p:blipFill>
          <a:blip r:embed="rId6"/>
          <a:stretch>
            <a:fillRect/>
          </a:stretch>
        </p:blipFill>
        <p:spPr>
          <a:xfrm>
            <a:off x="120627" y="4726742"/>
            <a:ext cx="2951798" cy="1847850"/>
          </a:xfrm>
          <a:prstGeom prst="rect">
            <a:avLst/>
          </a:prstGeom>
        </p:spPr>
      </p:pic>
    </p:spTree>
    <p:extLst>
      <p:ext uri="{BB962C8B-B14F-4D97-AF65-F5344CB8AC3E}">
        <p14:creationId xmlns:p14="http://schemas.microsoft.com/office/powerpoint/2010/main" val="267457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0" presetClass="exit" presetSubtype="0" fill="hold"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5"/>
                                        </p:tgtEl>
                                      </p:cBhvr>
                                    </p:animEffect>
                                    <p:set>
                                      <p:cBhvr>
                                        <p:cTn id="63" dur="1" fill="hold">
                                          <p:stCondLst>
                                            <p:cond delay="499"/>
                                          </p:stCondLst>
                                        </p:cTn>
                                        <p:tgtEl>
                                          <p:spTgt spid="2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arn(inVertical)">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arn(inVertic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barn(inVertical)">
                                      <p:cBhvr>
                                        <p:cTn id="9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8" grpId="0" animBg="1"/>
      <p:bldP spid="17"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323805" y="53915"/>
            <a:ext cx="6557555"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 hoàn cảnh nghèo khó, phải rời bỏ quê hương đi kiếm </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306385" y="2176951"/>
            <a:ext cx="6574975" cy="10082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hông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việc ổn định nhưng mẹ vẫn cố gắng nuôi con ăn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p:cNvSpPr/>
          <p:nvPr/>
        </p:nvSpPr>
        <p:spPr>
          <a:xfrm>
            <a:off x="4586150" y="3933986"/>
            <a:ext cx="6425838" cy="11866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yêu thương vô bờ bến, hi sinh tất cả của mẹ dành cho con.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p:cNvCxnSpPr>
            <a:stCxn id="3" idx="3"/>
          </p:cNvCxnSpPr>
          <p:nvPr/>
        </p:nvCxnSpPr>
        <p:spPr>
          <a:xfrm>
            <a:off x="2181497" y="2640794"/>
            <a:ext cx="2159728" cy="6964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 idx="3"/>
            <a:endCxn id="18" idx="1"/>
          </p:cNvCxnSpPr>
          <p:nvPr/>
        </p:nvCxnSpPr>
        <p:spPr>
          <a:xfrm>
            <a:off x="2181497" y="2640794"/>
            <a:ext cx="2404653" cy="188651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72675" y="66977"/>
            <a:ext cx="2578832" cy="1774090"/>
          </a:xfrm>
          <a:prstGeom prst="rect">
            <a:avLst/>
          </a:prstGeom>
        </p:spPr>
      </p:pic>
      <p:pic>
        <p:nvPicPr>
          <p:cNvPr id="6" name="Picture 5"/>
          <p:cNvPicPr>
            <a:picLocks noChangeAspect="1"/>
          </p:cNvPicPr>
          <p:nvPr/>
        </p:nvPicPr>
        <p:blipFill>
          <a:blip r:embed="rId4"/>
          <a:stretch>
            <a:fillRect/>
          </a:stretch>
        </p:blipFill>
        <p:spPr>
          <a:xfrm>
            <a:off x="172675" y="4503956"/>
            <a:ext cx="2609314" cy="1749704"/>
          </a:xfrm>
          <a:prstGeom prst="rect">
            <a:avLst/>
          </a:prstGeom>
        </p:spPr>
      </p:pic>
    </p:spTree>
    <p:extLst>
      <p:ext uri="{BB962C8B-B14F-4D97-AF65-F5344CB8AC3E}">
        <p14:creationId xmlns:p14="http://schemas.microsoft.com/office/powerpoint/2010/main" val="3576861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Phê phán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bỏ rơi con cái khi mới sinh ra.</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5" y="2002811"/>
            <a:ext cx="3526972" cy="1612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trách nhiệm với con cái.</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Bạo hành con cái.</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906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vi-VN" sz="6000" b="1">
                <a:solidFill>
                  <a:srgbClr val="7030A0"/>
                </a:solidFill>
                <a:cs typeface="Times New Roman" panose="02020603050405020304" pitchFamily="18" charset="0"/>
              </a:rPr>
              <a:t>2. Sự đền đáp công ơn của con</a:t>
            </a:r>
            <a:endParaRPr kumimoji="0" lang="vi-VN"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74993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6632540" y="1606318"/>
            <a:ext cx="3855746"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KHỞI ĐỘNG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142930227"/>
      </p:ext>
    </p:extLst>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1577" y="4188087"/>
            <a:ext cx="4119839" cy="2619375"/>
          </a:xfrm>
          <a:prstGeom prst="rect">
            <a:avLst/>
          </a:prstGeom>
        </p:spPr>
      </p:pic>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 tin về người con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323806" y="53915"/>
            <a:ext cx="511628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 Nguyễn Thị Thu Hà.</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437014" y="1274283"/>
            <a:ext cx="5003074"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Nghề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nghiệp: Nhặt ve chai, bán chổi ở chợ Hàn.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ounded Rectangle 15"/>
          <p:cNvSpPr/>
          <p:nvPr/>
        </p:nvSpPr>
        <p:spPr>
          <a:xfrm>
            <a:off x="4552404" y="2411078"/>
            <a:ext cx="4887683"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dáng: Gầy gò.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ounded Rectangle 17"/>
          <p:cNvSpPr/>
          <p:nvPr/>
        </p:nvSpPr>
        <p:spPr>
          <a:xfrm>
            <a:off x="4465315" y="3590995"/>
            <a:ext cx="4974771"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 sinh sống:Căn phòng trọ khoảng 9m2.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p:cNvCxnSpPr>
            <a:stCxn id="3" idx="3"/>
            <a:endCxn id="15" idx="1"/>
          </p:cNvCxnSpPr>
          <p:nvPr/>
        </p:nvCxnSpPr>
        <p:spPr>
          <a:xfrm flipV="1">
            <a:off x="2181497" y="1731483"/>
            <a:ext cx="2255517" cy="90931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 idx="3"/>
          </p:cNvCxnSpPr>
          <p:nvPr/>
        </p:nvCxnSpPr>
        <p:spPr>
          <a:xfrm>
            <a:off x="2181497" y="2640794"/>
            <a:ext cx="2481943" cy="12853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 idx="3"/>
          </p:cNvCxnSpPr>
          <p:nvPr/>
        </p:nvCxnSpPr>
        <p:spPr>
          <a:xfrm>
            <a:off x="2181497" y="2640794"/>
            <a:ext cx="2370907" cy="132266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9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323805" y="53915"/>
            <a:ext cx="3944983" cy="151362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Nguyễn Thị Lam Anh.</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481647" y="3920924"/>
            <a:ext cx="3787141" cy="19181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một học sinh có thành tích học tập nổi </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bật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7" name="Straight Arrow Connector 26"/>
          <p:cNvCxnSpPr>
            <a:stCxn id="3" idx="3"/>
            <a:endCxn id="18" idx="1"/>
          </p:cNvCxnSpPr>
          <p:nvPr/>
        </p:nvCxnSpPr>
        <p:spPr>
          <a:xfrm>
            <a:off x="2181497" y="2640794"/>
            <a:ext cx="2300150" cy="223921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2197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7" name="Cloud Callout 6"/>
          <p:cNvSpPr/>
          <p:nvPr/>
        </p:nvSpPr>
        <p:spPr>
          <a:xfrm>
            <a:off x="1287372" y="1112827"/>
            <a:ext cx="5936387" cy="3613751"/>
          </a:xfrm>
          <a:prstGeom prst="cloudCallout">
            <a:avLst>
              <a:gd name="adj1" fmla="val 60646"/>
              <a:gd name="adj2" fmla="val 52380"/>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1"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 </a:t>
            </a:r>
            <a:r>
              <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Lam Anh, em thấy bản thân mình đã làm tròn trách nhiệm với cha mẹ mình chưa? </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037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5238206"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Đỗ Trường THPT Chuyên Lê Quý Đôn.</a:t>
            </a: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4" y="2071496"/>
            <a:ext cx="5107577" cy="19181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 tuyển thẳng vào Trường ĐH Tân Trào với mức học bổng toàn phần.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1" y="4200742"/>
            <a:ext cx="5388239" cy="191817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 vượt trội, ba năm liền là học sinh giỏi toàn diện, hai năm cuối cấp đạt học sinh giỏi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 môn Địa </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446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đền đáp công ơn của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Lam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Lam Anh chăm chỉ học tập để đền đáp công ơn của mẹ.</a:t>
            </a: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5" y="2002811"/>
            <a:ext cx="3526972" cy="1612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 làm thêm, kiếm thu nhập trang trải học phí.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Khao khát đi làm có tiền để mua tặng mẹ đôi dép, quần áo và mời mẹ một bữa ăn.</a:t>
            </a:r>
          </a:p>
        </p:txBody>
      </p:sp>
      <p:sp>
        <p:nvSpPr>
          <p:cNvPr id="9" name="Rounded Rectangle 8"/>
          <p:cNvSpPr/>
          <p:nvPr/>
        </p:nvSpPr>
        <p:spPr>
          <a:xfrm>
            <a:off x="8987245" y="1599331"/>
            <a:ext cx="2952204" cy="260982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người con hiếu thảo, chăm chỉ học tập để đền đáp công ơn của mẹ.</a:t>
            </a:r>
          </a:p>
        </p:txBody>
      </p:sp>
      <p:sp>
        <p:nvSpPr>
          <p:cNvPr id="2" name="Right Brace 1"/>
          <p:cNvSpPr/>
          <p:nvPr/>
        </p:nvSpPr>
        <p:spPr>
          <a:xfrm>
            <a:off x="8307976" y="509452"/>
            <a:ext cx="679269" cy="5068388"/>
          </a:xfrm>
          <a:prstGeom prst="rightBrac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734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6400" y="-1"/>
            <a:ext cx="670560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_Gánh Mẹ . Quách Beem -- Nghe Cảm Động Rơi Nước Mắ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8308" y="499655"/>
            <a:ext cx="10885714" cy="6123214"/>
          </a:xfrm>
          <a:prstGeom prst="rect">
            <a:avLst/>
          </a:prstGeom>
          <a:ln>
            <a:noFill/>
          </a:ln>
          <a:effectLst>
            <a:softEdge rad="112500"/>
          </a:effectLst>
        </p:spPr>
      </p:pic>
    </p:spTree>
    <p:extLst>
      <p:ext uri="{BB962C8B-B14F-4D97-AF65-F5344CB8AC3E}">
        <p14:creationId xmlns:p14="http://schemas.microsoft.com/office/powerpoint/2010/main" val="184235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7014754"/>
          </a:xfrm>
          <a:prstGeom prst="rect">
            <a:avLst/>
          </a:prstGeom>
        </p:spPr>
      </p:pic>
      <p:sp>
        <p:nvSpPr>
          <p:cNvPr id="3" name="Title 1">
            <a:extLst>
              <a:ext uri="{FF2B5EF4-FFF2-40B4-BE49-F238E27FC236}">
                <a16:creationId xmlns:a16="http://schemas.microsoft.com/office/drawing/2014/main" id="{F31CF4D6-F9CB-3F4D-899C-3CC56AFC72D0}"/>
              </a:ext>
            </a:extLst>
          </p:cNvPr>
          <p:cNvSpPr txBox="1">
            <a:spLocks/>
          </p:cNvSpPr>
          <p:nvPr/>
        </p:nvSpPr>
        <p:spPr>
          <a:xfrm>
            <a:off x="2155371" y="0"/>
            <a:ext cx="6061166" cy="1789611"/>
          </a:xfrm>
          <a:prstGeom prst="rect">
            <a:avLst/>
          </a:prstGeom>
          <a:ln w="57150">
            <a:prstDash val="lgDashDot"/>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7030A0"/>
                </a:solidFill>
                <a:effectLst/>
                <a:uLnTx/>
                <a:uFillTx/>
                <a:latin typeface="Times New Roman" panose="02020603050405020304" pitchFamily="18" charset="0"/>
                <a:ea typeface="+mj-ea"/>
                <a:cs typeface="Times New Roman" panose="02020603050405020304" pitchFamily="18" charset="0"/>
              </a:rPr>
              <a:t>THÔNG ĐIỆP</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43402685"/>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Phê</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phán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Bất</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hiếu với cha mẹ.</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5" y="2002811"/>
            <a:ext cx="3526972" cy="1612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 chị,</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tị nạnh nhau khi chăm sóc cha mẹ lúc tuổi già.</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ờ, thiếu quan tâm đến cha mẹ.</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31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ectangle 2"/>
          <p:cNvSpPr/>
          <p:nvPr/>
        </p:nvSpPr>
        <p:spPr>
          <a:xfrm>
            <a:off x="200297" y="82967"/>
            <a:ext cx="6096000" cy="584775"/>
          </a:xfrm>
          <a:prstGeom prst="rect">
            <a:avLst/>
          </a:prstGeom>
        </p:spPr>
        <p:txBody>
          <a:bodyPr>
            <a:spAutoFit/>
          </a:bodyP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Nhận </a:t>
            </a:r>
            <a:r>
              <a:rPr lang="vi-VN"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endParaRPr kumimoji="0" lang="en-US" sz="3200" b="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Cloud Callout 3"/>
          <p:cNvSpPr/>
          <p:nvPr/>
        </p:nvSpPr>
        <p:spPr>
          <a:xfrm>
            <a:off x="2754766" y="470868"/>
            <a:ext cx="4669291" cy="3613751"/>
          </a:xfrm>
          <a:prstGeom prst="cloudCallout">
            <a:avLst>
              <a:gd name="adj1" fmla="val -55979"/>
              <a:gd name="adj2" fmla="val 62140"/>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smtClean="0">
                <a:latin typeface="Times New Roman" panose="02020603050405020304" pitchFamily="18" charset="0"/>
                <a:cs typeface="Times New Roman" panose="02020603050405020304" pitchFamily="18" charset="0"/>
              </a:rPr>
              <a:t>	</a:t>
            </a:r>
            <a:r>
              <a:rPr lang="vi-VN" sz="3200" i="1">
                <a:latin typeface="Times New Roman" panose="02020603050405020304" pitchFamily="18" charset="0"/>
                <a:cs typeface="Times New Roman" panose="02020603050405020304" pitchFamily="18" charset="0"/>
              </a:rPr>
              <a:t>Theo em, giữa Lam Anh và mẹ, ai là điểm tựa tinh thần của ai? Vì sao?</a:t>
            </a:r>
            <a:endParaRPr lang="en-US" sz="3200" i="1">
              <a:latin typeface="Times New Roman" panose="02020603050405020304" pitchFamily="18" charset="0"/>
              <a:cs typeface="Times New Roman" panose="02020603050405020304" pitchFamily="18" charset="0"/>
            </a:endParaRPr>
          </a:p>
        </p:txBody>
      </p:sp>
      <p:sp>
        <p:nvSpPr>
          <p:cNvPr id="2" name="Rounded Rectangle 1"/>
          <p:cNvSpPr/>
          <p:nvPr/>
        </p:nvSpPr>
        <p:spPr>
          <a:xfrm>
            <a:off x="-17418" y="2815317"/>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mj-lt"/>
              </a:rPr>
              <a:t>Đối với người mẹ</a:t>
            </a:r>
            <a:endParaRPr lang="en-US" sz="2800">
              <a:latin typeface="+mj-lt"/>
            </a:endParaRPr>
          </a:p>
        </p:txBody>
      </p:sp>
      <p:sp>
        <p:nvSpPr>
          <p:cNvPr id="8" name="Rounded Rectangle 7"/>
          <p:cNvSpPr/>
          <p:nvPr/>
        </p:nvSpPr>
        <p:spPr>
          <a:xfrm>
            <a:off x="3292553" y="2277744"/>
            <a:ext cx="249500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mj-lt"/>
              </a:rPr>
              <a:t>Lam Anh </a:t>
            </a:r>
            <a:endParaRPr lang="en-US" sz="2800">
              <a:latin typeface="+mj-lt"/>
            </a:endParaRPr>
          </a:p>
        </p:txBody>
      </p:sp>
      <p:sp>
        <p:nvSpPr>
          <p:cNvPr id="9" name="Rounded Rectangle 8"/>
          <p:cNvSpPr/>
          <p:nvPr/>
        </p:nvSpPr>
        <p:spPr>
          <a:xfrm>
            <a:off x="6581433" y="897945"/>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N</a:t>
            </a:r>
            <a:r>
              <a:rPr lang="vi-VN" sz="2800" smtClean="0">
                <a:latin typeface="Times New Roman" panose="02020603050405020304" pitchFamily="18" charset="0"/>
                <a:cs typeface="Times New Roman" panose="02020603050405020304" pitchFamily="18" charset="0"/>
              </a:rPr>
              <a:t>iềm </a:t>
            </a:r>
            <a:r>
              <a:rPr lang="vi-VN" sz="2800">
                <a:latin typeface="Times New Roman" panose="02020603050405020304" pitchFamily="18" charset="0"/>
                <a:cs typeface="Times New Roman" panose="02020603050405020304" pitchFamily="18" charset="0"/>
              </a:rPr>
              <a:t>hạnh phúc</a:t>
            </a:r>
            <a:endParaRPr lang="en-US" sz="2800">
              <a:latin typeface="Times New Roman" panose="02020603050405020304" pitchFamily="18" charset="0"/>
              <a:cs typeface="Times New Roman" panose="02020603050405020304" pitchFamily="18" charset="0"/>
            </a:endParaRPr>
          </a:p>
        </p:txBody>
      </p:sp>
      <p:sp>
        <p:nvSpPr>
          <p:cNvPr id="10" name="Rounded Rectangle 9"/>
          <p:cNvSpPr/>
          <p:nvPr/>
        </p:nvSpPr>
        <p:spPr>
          <a:xfrm>
            <a:off x="6602525" y="2166438"/>
            <a:ext cx="2495006"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N</a:t>
            </a:r>
            <a:r>
              <a:rPr lang="vi-VN" sz="2800">
                <a:latin typeface="Times New Roman" panose="02020603050405020304" pitchFamily="18" charset="0"/>
                <a:cs typeface="Times New Roman" panose="02020603050405020304" pitchFamily="18" charset="0"/>
              </a:rPr>
              <a:t>iềm </a:t>
            </a:r>
            <a:r>
              <a:rPr lang="vi-VN" sz="2800" smtClean="0">
                <a:latin typeface="Times New Roman" panose="02020603050405020304" pitchFamily="18" charset="0"/>
                <a:cs typeface="Times New Roman" panose="02020603050405020304" pitchFamily="18" charset="0"/>
              </a:rPr>
              <a:t>vui</a:t>
            </a:r>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1" name="Rounded Rectangle 10"/>
          <p:cNvSpPr/>
          <p:nvPr/>
        </p:nvSpPr>
        <p:spPr>
          <a:xfrm>
            <a:off x="6602525" y="4067059"/>
            <a:ext cx="2495006" cy="914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a:t>
            </a:r>
            <a:r>
              <a:rPr lang="en-US" sz="2800" smtClean="0">
                <a:latin typeface="Times New Roman" panose="02020603050405020304" pitchFamily="18" charset="0"/>
                <a:cs typeface="Times New Roman" panose="02020603050405020304" pitchFamily="18" charset="0"/>
              </a:rPr>
              <a:t>ộng </a:t>
            </a:r>
            <a:r>
              <a:rPr lang="en-US" sz="2800">
                <a:latin typeface="Times New Roman" panose="02020603050405020304" pitchFamily="18" charset="0"/>
                <a:cs typeface="Times New Roman" panose="02020603050405020304" pitchFamily="18" charset="0"/>
              </a:rPr>
              <a:t>lực </a:t>
            </a:r>
            <a:r>
              <a:rPr lang="en-US" sz="2800" smtClean="0">
                <a:latin typeface="Times New Roman" panose="02020603050405020304" pitchFamily="18" charset="0"/>
                <a:cs typeface="Times New Roman" panose="02020603050405020304" pitchFamily="18" charset="0"/>
              </a:rPr>
              <a:t>sống.</a:t>
            </a:r>
            <a:endParaRPr lang="en-US" sz="2800">
              <a:latin typeface="Times New Roman" panose="02020603050405020304" pitchFamily="18" charset="0"/>
              <a:cs typeface="Times New Roman" panose="02020603050405020304" pitchFamily="18" charset="0"/>
            </a:endParaRPr>
          </a:p>
        </p:txBody>
      </p:sp>
      <p:cxnSp>
        <p:nvCxnSpPr>
          <p:cNvPr id="13" name="Straight Arrow Connector 12"/>
          <p:cNvCxnSpPr>
            <a:stCxn id="2" idx="3"/>
          </p:cNvCxnSpPr>
          <p:nvPr/>
        </p:nvCxnSpPr>
        <p:spPr>
          <a:xfrm flipV="1">
            <a:off x="2477588" y="3080839"/>
            <a:ext cx="770709" cy="19167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740376" y="1521919"/>
            <a:ext cx="862148" cy="1457994"/>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87558" y="2789817"/>
            <a:ext cx="770709" cy="191678"/>
          </a:xfrm>
          <a:prstGeom prst="straightConnector1">
            <a:avLst/>
          </a:prstGeom>
          <a:ln w="571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1" idx="1"/>
          </p:cNvCxnSpPr>
          <p:nvPr/>
        </p:nvCxnSpPr>
        <p:spPr>
          <a:xfrm>
            <a:off x="5787558" y="2979913"/>
            <a:ext cx="814967" cy="1544346"/>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2763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2"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ectangle 2"/>
          <p:cNvSpPr/>
          <p:nvPr/>
        </p:nvSpPr>
        <p:spPr>
          <a:xfrm>
            <a:off x="200297" y="82967"/>
            <a:ext cx="6096000" cy="584775"/>
          </a:xfrm>
          <a:prstGeom prst="rect">
            <a:avLst/>
          </a:prstGeom>
        </p:spPr>
        <p:txBody>
          <a:bodyPr>
            <a:spAutoFit/>
          </a:bodyP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Nhận </a:t>
            </a:r>
            <a:r>
              <a:rPr lang="vi-VN"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endParaRPr kumimoji="0" lang="en-US" sz="3200" b="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ounded Rectangle 1"/>
          <p:cNvSpPr/>
          <p:nvPr/>
        </p:nvSpPr>
        <p:spPr>
          <a:xfrm>
            <a:off x="-17418" y="2815317"/>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mj-lt"/>
              </a:rPr>
              <a:t>Đối với người </a:t>
            </a:r>
            <a:r>
              <a:rPr lang="en-US" sz="2800" smtClean="0">
                <a:latin typeface="Times New Roman" panose="02020603050405020304" pitchFamily="18" charset="0"/>
                <a:cs typeface="Times New Roman" panose="02020603050405020304" pitchFamily="18" charset="0"/>
              </a:rPr>
              <a:t>con</a:t>
            </a:r>
            <a:endParaRPr lang="en-US" sz="2800">
              <a:latin typeface="Times New Roman" panose="02020603050405020304" pitchFamily="18" charset="0"/>
              <a:cs typeface="Times New Roman" panose="02020603050405020304" pitchFamily="18" charset="0"/>
            </a:endParaRPr>
          </a:p>
        </p:txBody>
      </p:sp>
      <p:sp>
        <p:nvSpPr>
          <p:cNvPr id="8" name="Rounded Rectangle 7"/>
          <p:cNvSpPr/>
          <p:nvPr/>
        </p:nvSpPr>
        <p:spPr>
          <a:xfrm>
            <a:off x="3292553" y="2277744"/>
            <a:ext cx="249500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Mẹ</a:t>
            </a:r>
            <a:endParaRPr lang="en-US" sz="2800">
              <a:latin typeface="Times New Roman" panose="02020603050405020304" pitchFamily="18" charset="0"/>
              <a:cs typeface="Times New Roman" panose="02020603050405020304" pitchFamily="18" charset="0"/>
            </a:endParaRPr>
          </a:p>
        </p:txBody>
      </p:sp>
      <p:sp>
        <p:nvSpPr>
          <p:cNvPr id="9" name="Rounded Rectangle 8"/>
          <p:cNvSpPr/>
          <p:nvPr/>
        </p:nvSpPr>
        <p:spPr>
          <a:xfrm>
            <a:off x="6581433" y="897945"/>
            <a:ext cx="2495006"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a:t>
            </a:r>
            <a:r>
              <a:rPr lang="en-US" sz="2800" smtClean="0">
                <a:latin typeface="Times New Roman" panose="02020603050405020304" pitchFamily="18" charset="0"/>
                <a:cs typeface="Times New Roman" panose="02020603050405020304" pitchFamily="18" charset="0"/>
              </a:rPr>
              <a:t>iểm </a:t>
            </a:r>
            <a:r>
              <a:rPr lang="en-US" sz="2800">
                <a:latin typeface="Times New Roman" panose="02020603050405020304" pitchFamily="18" charset="0"/>
                <a:cs typeface="Times New Roman" panose="02020603050405020304" pitchFamily="18" charset="0"/>
              </a:rPr>
              <a:t>tựa vững chắc</a:t>
            </a:r>
          </a:p>
        </p:txBody>
      </p:sp>
      <p:sp>
        <p:nvSpPr>
          <p:cNvPr id="10" name="Rounded Rectangle 9"/>
          <p:cNvSpPr/>
          <p:nvPr/>
        </p:nvSpPr>
        <p:spPr>
          <a:xfrm>
            <a:off x="6602525" y="2166438"/>
            <a:ext cx="2495006"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Chăm sóc, nuôi nấng.</a:t>
            </a:r>
            <a:endParaRPr lang="en-US" sz="2800">
              <a:latin typeface="Times New Roman" panose="02020603050405020304" pitchFamily="18" charset="0"/>
              <a:cs typeface="Times New Roman" panose="02020603050405020304" pitchFamily="18" charset="0"/>
            </a:endParaRPr>
          </a:p>
        </p:txBody>
      </p:sp>
      <p:sp>
        <p:nvSpPr>
          <p:cNvPr id="11" name="Rounded Rectangle 10"/>
          <p:cNvSpPr/>
          <p:nvPr/>
        </p:nvSpPr>
        <p:spPr>
          <a:xfrm>
            <a:off x="6646780" y="4181792"/>
            <a:ext cx="2495006"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Cho con học hành tử tế.</a:t>
            </a:r>
            <a:endParaRPr lang="en-US" sz="2800">
              <a:latin typeface="Times New Roman" panose="02020603050405020304" pitchFamily="18" charset="0"/>
              <a:cs typeface="Times New Roman" panose="02020603050405020304" pitchFamily="18" charset="0"/>
            </a:endParaRPr>
          </a:p>
        </p:txBody>
      </p:sp>
      <p:cxnSp>
        <p:nvCxnSpPr>
          <p:cNvPr id="13" name="Straight Arrow Connector 12"/>
          <p:cNvCxnSpPr>
            <a:stCxn id="2" idx="3"/>
          </p:cNvCxnSpPr>
          <p:nvPr/>
        </p:nvCxnSpPr>
        <p:spPr>
          <a:xfrm flipV="1">
            <a:off x="2477588" y="3080839"/>
            <a:ext cx="770709" cy="191678"/>
          </a:xfrm>
          <a:prstGeom prst="straightConnector1">
            <a:avLst/>
          </a:prstGeom>
          <a:ln w="571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740376" y="1521919"/>
            <a:ext cx="862148" cy="145799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87558" y="2789817"/>
            <a:ext cx="770709" cy="191678"/>
          </a:xfrm>
          <a:prstGeom prst="straightConnector1">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1" idx="1"/>
          </p:cNvCxnSpPr>
          <p:nvPr/>
        </p:nvCxnSpPr>
        <p:spPr>
          <a:xfrm>
            <a:off x="5787558" y="2979913"/>
            <a:ext cx="814967" cy="1544346"/>
          </a:xfrm>
          <a:prstGeom prst="straightConnector1">
            <a:avLst/>
          </a:prstGeom>
          <a:ln w="3810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6233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859383" y="1606318"/>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smtClean="0">
                <a:solidFill>
                  <a:srgbClr val="7030A0"/>
                </a:solidFill>
                <a:latin typeface="Times New Roman" panose="02020603050405020304" pitchFamily="18" charset="0"/>
                <a:cs typeface="Times New Roman" panose="02020603050405020304" pitchFamily="18" charset="0"/>
              </a:rPr>
              <a:t>HÃY CHIA SẺ CẢM NHẬN SAU KHI XEM VIDEO. </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885331"/>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ectangle 2"/>
          <p:cNvSpPr/>
          <p:nvPr/>
        </p:nvSpPr>
        <p:spPr>
          <a:xfrm>
            <a:off x="200297" y="82967"/>
            <a:ext cx="6096000" cy="584775"/>
          </a:xfrm>
          <a:prstGeom prst="rect">
            <a:avLst/>
          </a:prstGeom>
        </p:spPr>
        <p:txBody>
          <a:bodyPr>
            <a:spAutoFit/>
          </a:bodyP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Nhận </a:t>
            </a:r>
            <a:r>
              <a:rPr lang="vi-VN"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endParaRPr kumimoji="0" lang="en-US" sz="3200" b="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ounded Rectangle 1"/>
          <p:cNvSpPr/>
          <p:nvPr/>
        </p:nvSpPr>
        <p:spPr>
          <a:xfrm>
            <a:off x="1230085" y="1417090"/>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MẸ </a:t>
            </a:r>
            <a:endParaRPr lang="en-US" sz="2800">
              <a:latin typeface="Times New Roman" panose="02020603050405020304" pitchFamily="18" charset="0"/>
              <a:cs typeface="Times New Roman" panose="02020603050405020304" pitchFamily="18" charset="0"/>
            </a:endParaRPr>
          </a:p>
        </p:txBody>
      </p:sp>
      <p:sp>
        <p:nvSpPr>
          <p:cNvPr id="8" name="Rounded Rectangle 7"/>
          <p:cNvSpPr/>
          <p:nvPr/>
        </p:nvSpPr>
        <p:spPr>
          <a:xfrm>
            <a:off x="6185149" y="1444522"/>
            <a:ext cx="249500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LAM ANH</a:t>
            </a:r>
            <a:endParaRPr lang="en-US" sz="2800">
              <a:latin typeface="Times New Roman" panose="02020603050405020304" pitchFamily="18" charset="0"/>
              <a:cs typeface="Times New Roman" panose="02020603050405020304" pitchFamily="18" charset="0"/>
            </a:endParaRPr>
          </a:p>
        </p:txBody>
      </p:sp>
      <p:sp>
        <p:nvSpPr>
          <p:cNvPr id="4" name="Left-Right Arrow 3"/>
          <p:cNvSpPr/>
          <p:nvPr/>
        </p:nvSpPr>
        <p:spPr>
          <a:xfrm>
            <a:off x="3939861" y="1359139"/>
            <a:ext cx="2030518" cy="97235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anose="02020603050405020304" pitchFamily="18" charset="0"/>
                <a:cs typeface="Times New Roman" panose="02020603050405020304" pitchFamily="18" charset="0"/>
              </a:rPr>
              <a:t>ĐIỂM TỰA</a:t>
            </a:r>
            <a:endParaRPr lang="en-US" b="1">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778" b="94222" l="9778" r="89778"/>
                    </a14:imgEffect>
                  </a14:imgLayer>
                </a14:imgProps>
              </a:ext>
            </a:extLst>
          </a:blip>
          <a:stretch>
            <a:fillRect/>
          </a:stretch>
        </p:blipFill>
        <p:spPr>
          <a:xfrm>
            <a:off x="5036385" y="2157743"/>
            <a:ext cx="2815454" cy="2815454"/>
          </a:xfrm>
          <a:prstGeom prst="rect">
            <a:avLst/>
          </a:prstGeom>
        </p:spPr>
      </p:pic>
      <p:pic>
        <p:nvPicPr>
          <p:cNvPr id="1026" name="Picture 2" descr="Chủ đề Phim Hoạt Hình ấm áp Cha Mẹ Con Hình ảnh | Định dạng hình ảnh PSD  611591511|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89919" l="10000" r="61744">
                        <a14:foregroundMark x1="51163" y1="83569" x2="51163" y2="83569"/>
                        <a14:foregroundMark x1="51163" y1="83569" x2="51163" y2="83569"/>
                        <a14:foregroundMark x1="49070" y1="80242" x2="49070" y2="80242"/>
                        <a14:foregroundMark x1="49651" y1="78831" x2="49651" y2="78831"/>
                        <a14:foregroundMark x1="51163" y1="78831" x2="53953" y2="79133"/>
                        <a14:foregroundMark x1="55116" y1="79435" x2="56628" y2="79940"/>
                        <a14:foregroundMark x1="57209" y1="79940" x2="57209" y2="79940"/>
                        <a14:foregroundMark x1="57791" y1="77823" x2="57791" y2="77823"/>
                        <a14:foregroundMark x1="47907" y1="82056" x2="47907" y2="82056"/>
                        <a14:foregroundMark x1="47907" y1="82056" x2="47907" y2="82056"/>
                        <a14:foregroundMark x1="48721" y1="86794" x2="48721" y2="86794"/>
                        <a14:foregroundMark x1="46395" y1="86996" x2="46395" y2="86996"/>
                        <a14:foregroundMark x1="46395" y1="85181" x2="46395" y2="85181"/>
                        <a14:foregroundMark x1="46395" y1="85181" x2="46395" y2="85181"/>
                        <a14:foregroundMark x1="47907" y1="84677" x2="47907" y2="84677"/>
                        <a14:foregroundMark x1="48488" y1="84375" x2="48488" y2="84375"/>
                      </a14:backgroundRemoval>
                    </a14:imgEffect>
                  </a14:imgLayer>
                </a14:imgProps>
              </a:ext>
              <a:ext uri="{28A0092B-C50C-407E-A947-70E740481C1C}">
                <a14:useLocalDpi xmlns:a14="http://schemas.microsoft.com/office/drawing/2010/main" val="0"/>
              </a:ext>
            </a:extLst>
          </a:blip>
          <a:srcRect/>
          <a:stretch>
            <a:fillRect/>
          </a:stretch>
        </p:blipFill>
        <p:spPr bwMode="auto">
          <a:xfrm>
            <a:off x="1041196" y="1691410"/>
            <a:ext cx="4315637" cy="497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676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7030A0"/>
                </a:solidFill>
                <a:effectLst/>
                <a:uLnTx/>
                <a:uFillTx/>
                <a:latin typeface="Times New Roman" panose="02020603050405020304" pitchFamily="18" charset="0"/>
                <a:ea typeface="+mj-ea"/>
                <a:cs typeface="Times New Roman" panose="02020603050405020304" pitchFamily="18" charset="0"/>
              </a:rPr>
              <a:t>III</a:t>
            </a:r>
            <a:r>
              <a:rPr kumimoji="0" lang="en-US"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6000" b="1" i="0" u="none" strike="noStrike" kern="1200" cap="none" spc="0" normalizeH="0" baseline="0" noProof="0" smtClean="0">
                <a:ln>
                  <a:noFill/>
                </a:ln>
                <a:solidFill>
                  <a:srgbClr val="7030A0"/>
                </a:solidFill>
                <a:effectLst/>
                <a:uLnTx/>
                <a:uFillTx/>
                <a:latin typeface="Times New Roman" panose="02020603050405020304" pitchFamily="18" charset="0"/>
                <a:ea typeface="+mj-ea"/>
                <a:cs typeface="Times New Roman" panose="02020603050405020304" pitchFamily="18" charset="0"/>
              </a:rPr>
              <a:t>Tổng</a:t>
            </a:r>
            <a:r>
              <a:rPr kumimoji="0" lang="en-US" sz="6000" b="1" i="0" u="none" strike="noStrike" kern="1200" cap="none" spc="0" normalizeH="0" noProof="0" smtClean="0">
                <a:ln>
                  <a:noFill/>
                </a:ln>
                <a:solidFill>
                  <a:srgbClr val="7030A0"/>
                </a:solidFill>
                <a:effectLst/>
                <a:uLnTx/>
                <a:uFillTx/>
                <a:latin typeface="Times New Roman" panose="02020603050405020304" pitchFamily="18" charset="0"/>
                <a:ea typeface="+mj-ea"/>
                <a:cs typeface="Times New Roman" panose="02020603050405020304" pitchFamily="18" charset="0"/>
              </a:rPr>
              <a:t> kết</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132843448"/>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Nội dung – Ý nghĩa</a:t>
            </a:r>
            <a:endParaRPr kumimoji="0" lang="en-US" sz="1800" b="1" i="0" u="none" strike="noStrike" kern="1200" cap="none" spc="0" normalizeH="0" baseline="0" noProof="0">
              <a:ln>
                <a:noFill/>
              </a:ln>
              <a:solidFill>
                <a:prstClr val="white"/>
              </a:solidFill>
              <a:effectLst/>
              <a:uLnTx/>
              <a:uFillTx/>
              <a:latin typeface="Calibri" panose="020F0502020204030204"/>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âu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 xúc động về tình mẫu </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 nghèo, vất vả mưu sinh để nuôi con ăn học, trưởng thành.</a:t>
            </a:r>
          </a:p>
        </p:txBody>
      </p:sp>
    </p:spTree>
    <p:extLst>
      <p:ext uri="{BB962C8B-B14F-4D97-AF65-F5344CB8AC3E}">
        <p14:creationId xmlns:p14="http://schemas.microsoft.com/office/powerpoint/2010/main" val="20377422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Nghệ thuật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VB thông </a:t>
            </a: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 văn chân thực, gây xúc động cho người đọc.</a:t>
            </a:r>
          </a:p>
        </p:txBody>
      </p:sp>
    </p:spTree>
    <p:extLst>
      <p:ext uri="{BB962C8B-B14F-4D97-AF65-F5344CB8AC3E}">
        <p14:creationId xmlns:p14="http://schemas.microsoft.com/office/powerpoint/2010/main" val="22743837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5760720" y="1723884"/>
            <a:ext cx="492350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LUYỆN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TẬP</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93869207"/>
      </p:ext>
    </p:extLst>
  </p:cSld>
  <p:clrMapOvr>
    <a:masterClrMapping/>
  </p:clrMapOvr>
  <p:transition spd="slow">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descr="Mẹ Và Con Gái Hạnh Phúc Hôn Mẹ Mẹ Và Con Gái Hạnh Phúc Cha Mẹ Con, Dễ, Mẹ,  Hình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625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90057" y="2511755"/>
            <a:ext cx="5577840" cy="1938992"/>
          </a:xfrm>
          <a:prstGeom prst="rect">
            <a:avLst/>
          </a:prstGeom>
          <a:noFill/>
        </p:spPr>
        <p:txBody>
          <a:bodyPr wrap="square" rtlCol="0">
            <a:spAutoFit/>
          </a:bodyPr>
          <a:lstStyle/>
          <a:p>
            <a:pPr algn="ctr"/>
            <a:r>
              <a:rPr lang="en-US" sz="6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HOA HỒNG TẶNG MẸ</a:t>
            </a:r>
            <a:endParaRPr lang="en-US"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2090057" y="1336097"/>
            <a:ext cx="5577840" cy="1015663"/>
          </a:xfrm>
          <a:prstGeom prst="rect">
            <a:avLst/>
          </a:prstGeom>
          <a:noFill/>
        </p:spPr>
        <p:txBody>
          <a:bodyPr wrap="square" rtlCol="0">
            <a:spAutoFit/>
          </a:bodyPr>
          <a:lstStyle/>
          <a:p>
            <a:pPr algn="ctr"/>
            <a:r>
              <a:rPr lang="en-US" sz="6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TRÒ CHƠI</a:t>
            </a:r>
            <a:endParaRPr lang="en-US"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Rounded Rectangle 2">
            <a:hlinkClick r:id="rId4" action="ppaction://hlinksldjump"/>
          </p:cNvPr>
          <p:cNvSpPr/>
          <p:nvPr/>
        </p:nvSpPr>
        <p:spPr>
          <a:xfrm>
            <a:off x="3749040" y="5029200"/>
            <a:ext cx="256032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FF0000"/>
                </a:solidFill>
                <a:latin typeface="Times New Roman" panose="02020603050405020304" pitchFamily="18" charset="0"/>
                <a:cs typeface="Times New Roman" panose="02020603050405020304" pitchFamily="18" charset="0"/>
              </a:rPr>
              <a:t>PLAY</a:t>
            </a:r>
            <a:endParaRPr lang="en-US" sz="6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0089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2"/>
                                        </p:tgtEl>
                                        <p:attrNameLst>
                                          <p:attrName>ppt_x</p:attrName>
                                          <p:attrName>ppt_y</p:attrName>
                                        </p:attrNameLst>
                                      </p:cBhvr>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1"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2"/>
                                        </p:tgtEl>
                                        <p:attrNameLst>
                                          <p:attrName>ppt_x</p:attrName>
                                          <p:attrName>ppt_y</p:attrName>
                                        </p:attrNameLst>
                                      </p:cBhvr>
                                    </p:animMotion>
                                    <p:animRot by="1500000">
                                      <p:cBhvr>
                                        <p:cTn id="31" dur="125" fill="hold">
                                          <p:stCondLst>
                                            <p:cond delay="0"/>
                                          </p:stCondLst>
                                        </p:cTn>
                                        <p:tgtEl>
                                          <p:spTgt spid="2"/>
                                        </p:tgtEl>
                                        <p:attrNameLst>
                                          <p:attrName>r</p:attrName>
                                        </p:attrNameLst>
                                      </p:cBhvr>
                                    </p:animRot>
                                    <p:animRot by="-1500000">
                                      <p:cBhvr>
                                        <p:cTn id="32" dur="125" fill="hold">
                                          <p:stCondLst>
                                            <p:cond delay="125"/>
                                          </p:stCondLst>
                                        </p:cTn>
                                        <p:tgtEl>
                                          <p:spTgt spid="2"/>
                                        </p:tgtEl>
                                        <p:attrNameLst>
                                          <p:attrName>r</p:attrName>
                                        </p:attrNameLst>
                                      </p:cBhvr>
                                    </p:animRot>
                                    <p:animRot by="-1500000">
                                      <p:cBhvr>
                                        <p:cTn id="33" dur="125" fill="hold">
                                          <p:stCondLst>
                                            <p:cond delay="250"/>
                                          </p:stCondLst>
                                        </p:cTn>
                                        <p:tgtEl>
                                          <p:spTgt spid="2"/>
                                        </p:tgtEl>
                                        <p:attrNameLst>
                                          <p:attrName>r</p:attrName>
                                        </p:attrNameLst>
                                      </p:cBhvr>
                                    </p:animRot>
                                    <p:animRot by="1500000">
                                      <p:cBhvr>
                                        <p:cTn id="34" dur="125" fill="hold">
                                          <p:stCondLst>
                                            <p:cond delay="375"/>
                                          </p:stCondLst>
                                        </p:cTn>
                                        <p:tgtEl>
                                          <p:spTgt spid="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2"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2"/>
                                        </p:tgtEl>
                                        <p:attrNameLst>
                                          <p:attrName>ppt_x</p:attrName>
                                          <p:attrName>ppt_y</p:attrName>
                                        </p:attrNameLst>
                                      </p:cBhvr>
                                    </p:animMotion>
                                    <p:animRot by="1500000">
                                      <p:cBhvr>
                                        <p:cTn id="39" dur="125" fill="hold">
                                          <p:stCondLst>
                                            <p:cond delay="0"/>
                                          </p:stCondLst>
                                        </p:cTn>
                                        <p:tgtEl>
                                          <p:spTgt spid="2"/>
                                        </p:tgtEl>
                                        <p:attrNameLst>
                                          <p:attrName>r</p:attrName>
                                        </p:attrNameLst>
                                      </p:cBhvr>
                                    </p:animRot>
                                    <p:animRot by="-1500000">
                                      <p:cBhvr>
                                        <p:cTn id="40" dur="125" fill="hold">
                                          <p:stCondLst>
                                            <p:cond delay="125"/>
                                          </p:stCondLst>
                                        </p:cTn>
                                        <p:tgtEl>
                                          <p:spTgt spid="2"/>
                                        </p:tgtEl>
                                        <p:attrNameLst>
                                          <p:attrName>r</p:attrName>
                                        </p:attrNameLst>
                                      </p:cBhvr>
                                    </p:animRot>
                                    <p:animRot by="-1500000">
                                      <p:cBhvr>
                                        <p:cTn id="41" dur="125" fill="hold">
                                          <p:stCondLst>
                                            <p:cond delay="250"/>
                                          </p:stCondLst>
                                        </p:cTn>
                                        <p:tgtEl>
                                          <p:spTgt spid="2"/>
                                        </p:tgtEl>
                                        <p:attrNameLst>
                                          <p:attrName>r</p:attrName>
                                        </p:attrNameLst>
                                      </p:cBhvr>
                                    </p:animRot>
                                    <p:animRot by="1500000">
                                      <p:cBhvr>
                                        <p:cTn id="42"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97778" l="4889" r="89778"/>
                    </a14:imgEffect>
                  </a14:imgLayer>
                </a14:imgProps>
              </a:ext>
            </a:extLst>
          </a:blip>
          <a:stretch>
            <a:fillRect/>
          </a:stretch>
        </p:blipFill>
        <p:spPr>
          <a:xfrm>
            <a:off x="4294682" y="3827416"/>
            <a:ext cx="3452950" cy="3487783"/>
          </a:xfrm>
          <a:prstGeom prst="rect">
            <a:avLst/>
          </a:prstGeom>
        </p:spPr>
      </p:pic>
      <p:pic>
        <p:nvPicPr>
          <p:cNvPr id="17" name="Picture 16"/>
          <p:cNvPicPr>
            <a:picLocks noChangeAspect="1"/>
          </p:cNvPicPr>
          <p:nvPr/>
        </p:nvPicPr>
        <p:blipFill>
          <a:blip r:embed="rId6"/>
          <a:stretch>
            <a:fillRect/>
          </a:stretch>
        </p:blipFill>
        <p:spPr>
          <a:xfrm>
            <a:off x="4578211" y="3644536"/>
            <a:ext cx="3036071" cy="2432515"/>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974969" y="3737388"/>
            <a:ext cx="3037115" cy="2429692"/>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737922" y="3714534"/>
            <a:ext cx="3037115" cy="2429692"/>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147634" y="3718423"/>
            <a:ext cx="3037115" cy="2429692"/>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745761" y="3803019"/>
            <a:ext cx="3037115" cy="2429692"/>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388919" y="3726110"/>
            <a:ext cx="3037115" cy="2429692"/>
          </a:xfrm>
          <a:prstGeom prst="rect">
            <a:avLst/>
          </a:prstGeom>
        </p:spPr>
      </p:pic>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3912302" y="3782399"/>
            <a:ext cx="3037115" cy="2429692"/>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169474" y="3731749"/>
            <a:ext cx="3037115" cy="2429692"/>
          </a:xfrm>
          <a:prstGeom prst="rect">
            <a:avLst/>
          </a:prstGeom>
        </p:spPr>
      </p:pic>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521492" y="4449514"/>
            <a:ext cx="2096709" cy="1677367"/>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093141" y="4505313"/>
            <a:ext cx="2096709" cy="1677367"/>
          </a:xfrm>
          <a:prstGeom prst="rect">
            <a:avLst/>
          </a:prstGeom>
        </p:spPr>
      </p:pic>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282930" y="4540756"/>
            <a:ext cx="2096709" cy="1677367"/>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596032" y="4548050"/>
            <a:ext cx="2096709" cy="1677367"/>
          </a:xfrm>
          <a:prstGeom prst="rect">
            <a:avLst/>
          </a:prstGeom>
        </p:spPr>
      </p:pic>
      <p:pic>
        <p:nvPicPr>
          <p:cNvPr id="30" name="Picture 29"/>
          <p:cNvPicPr>
            <a:picLocks noChangeAspect="1"/>
          </p:cNvPicPr>
          <p:nvPr/>
        </p:nvPicPr>
        <p:blipFill>
          <a:blip r:embed="rId9"/>
          <a:stretch>
            <a:fillRect/>
          </a:stretch>
        </p:blipFill>
        <p:spPr>
          <a:xfrm>
            <a:off x="1437729" y="2750680"/>
            <a:ext cx="4186983" cy="4456944"/>
          </a:xfrm>
          <a:prstGeom prst="rect">
            <a:avLst/>
          </a:prstGeom>
        </p:spPr>
      </p:pic>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2868177" y="4267258"/>
            <a:ext cx="1358025" cy="1501213"/>
          </a:xfrm>
          <a:prstGeom prst="rect">
            <a:avLst/>
          </a:prstGeom>
        </p:spPr>
      </p:pic>
      <p:pic>
        <p:nvPicPr>
          <p:cNvPr id="32" name="Picture 31"/>
          <p:cNvPicPr>
            <a:picLocks noChangeAspect="1"/>
          </p:cNvPicPr>
          <p:nvPr/>
        </p:nvPicPr>
        <p:blipFill>
          <a:blip r:embed="rId10">
            <a:extLst>
              <a:ext uri="{BEBA8EAE-BF5A-486C-A8C5-ECC9F3942E4B}">
                <a14:imgProps xmlns:a14="http://schemas.microsoft.com/office/drawing/2010/main">
                  <a14:imgLayer r:embed="rId11">
                    <a14:imgEffect>
                      <a14:backgroundRemoval t="0" b="99111" l="9778" r="89778"/>
                    </a14:imgEffect>
                  </a14:imgLayer>
                </a14:imgProps>
              </a:ext>
            </a:extLst>
          </a:blip>
          <a:stretch>
            <a:fillRect/>
          </a:stretch>
        </p:blipFill>
        <p:spPr>
          <a:xfrm>
            <a:off x="6376066" y="914880"/>
            <a:ext cx="6077827" cy="6077827"/>
          </a:xfrm>
          <a:prstGeom prst="rect">
            <a:avLst/>
          </a:prstGeom>
        </p:spPr>
      </p:pic>
      <p:pic>
        <p:nvPicPr>
          <p:cNvPr id="33" name="Picture 32">
            <a:hlinkClick r:id="rId12"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930383" y="0"/>
            <a:ext cx="1358025" cy="1501213"/>
          </a:xfrm>
          <a:prstGeom prst="rect">
            <a:avLst/>
          </a:prstGeom>
        </p:spPr>
      </p:pic>
      <p:pic>
        <p:nvPicPr>
          <p:cNvPr id="34" name="Picture 33">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2066851" y="0"/>
            <a:ext cx="1358025" cy="1501213"/>
          </a:xfrm>
          <a:prstGeom prst="rect">
            <a:avLst/>
          </a:prstGeom>
        </p:spPr>
      </p:pic>
      <p:pic>
        <p:nvPicPr>
          <p:cNvPr id="35" name="Picture 34">
            <a:hlinkClick r:id="rId1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3010315" y="54032"/>
            <a:ext cx="1358025" cy="1501213"/>
          </a:xfrm>
          <a:prstGeom prst="rect">
            <a:avLst/>
          </a:prstGeom>
        </p:spPr>
      </p:pic>
      <p:pic>
        <p:nvPicPr>
          <p:cNvPr id="36" name="Picture 35">
            <a:hlinkClick r:id="rId15"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3964829" y="40543"/>
            <a:ext cx="1358025" cy="1501213"/>
          </a:xfrm>
          <a:prstGeom prst="rect">
            <a:avLst/>
          </a:prstGeom>
        </p:spPr>
      </p:pic>
      <p:pic>
        <p:nvPicPr>
          <p:cNvPr id="37" name="Picture 36">
            <a:hlinkClick r:id="rId1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714611" y="63049"/>
            <a:ext cx="1358025" cy="1501213"/>
          </a:xfrm>
          <a:prstGeom prst="rect">
            <a:avLst/>
          </a:prstGeom>
        </p:spPr>
      </p:pic>
      <p:pic>
        <p:nvPicPr>
          <p:cNvPr id="38" name="Picture 37">
            <a:hlinkClick r:id="rId17"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608600" y="69300"/>
            <a:ext cx="1358025" cy="1501213"/>
          </a:xfrm>
          <a:prstGeom prst="rect">
            <a:avLst/>
          </a:prstGeom>
        </p:spPr>
      </p:pic>
      <p:pic>
        <p:nvPicPr>
          <p:cNvPr id="39" name="Picture 38">
            <a:hlinkClick r:id="rId18"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6487660" y="54032"/>
            <a:ext cx="1358025" cy="1501213"/>
          </a:xfrm>
          <a:prstGeom prst="rect">
            <a:avLst/>
          </a:prstGeom>
        </p:spPr>
      </p:pic>
      <p:pic>
        <p:nvPicPr>
          <p:cNvPr id="40" name="Picture 39">
            <a:hlinkClick r:id="rId19"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7505737" y="40543"/>
            <a:ext cx="1358025" cy="1501213"/>
          </a:xfrm>
          <a:prstGeom prst="rect">
            <a:avLst/>
          </a:prstGeom>
        </p:spPr>
      </p:pic>
      <p:pic>
        <p:nvPicPr>
          <p:cNvPr id="41" name="Picture 40">
            <a:hlinkClick r:id="rId20"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8461018" y="40542"/>
            <a:ext cx="1358025" cy="1501213"/>
          </a:xfrm>
          <a:prstGeom prst="rect">
            <a:avLst/>
          </a:prstGeom>
        </p:spPr>
      </p:pic>
      <p:pic>
        <p:nvPicPr>
          <p:cNvPr id="42" name="Picture 41">
            <a:hlinkClick r:id="rId21"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9643947" y="0"/>
            <a:ext cx="1358025" cy="1501213"/>
          </a:xfrm>
          <a:prstGeom prst="rect">
            <a:avLst/>
          </a:prstGeom>
        </p:spPr>
      </p:pic>
      <p:sp>
        <p:nvSpPr>
          <p:cNvPr id="44" name="TextBox 43"/>
          <p:cNvSpPr txBox="1"/>
          <p:nvPr/>
        </p:nvSpPr>
        <p:spPr>
          <a:xfrm>
            <a:off x="1220660" y="85637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5" name="TextBox 44"/>
          <p:cNvSpPr txBox="1"/>
          <p:nvPr/>
        </p:nvSpPr>
        <p:spPr>
          <a:xfrm>
            <a:off x="2342748" y="833869"/>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6" name="TextBox 45"/>
          <p:cNvSpPr txBox="1"/>
          <p:nvPr/>
        </p:nvSpPr>
        <p:spPr>
          <a:xfrm>
            <a:off x="3166705" y="90139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7" name="TextBox 46"/>
          <p:cNvSpPr txBox="1"/>
          <p:nvPr/>
        </p:nvSpPr>
        <p:spPr>
          <a:xfrm>
            <a:off x="4120198" y="914880"/>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p:cNvSpPr txBox="1"/>
          <p:nvPr/>
        </p:nvSpPr>
        <p:spPr>
          <a:xfrm>
            <a:off x="4839020" y="88880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9" name="TextBox 48"/>
          <p:cNvSpPr txBox="1"/>
          <p:nvPr/>
        </p:nvSpPr>
        <p:spPr>
          <a:xfrm>
            <a:off x="5857097" y="95475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6</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p:nvPr/>
        </p:nvSpPr>
        <p:spPr>
          <a:xfrm>
            <a:off x="6796296" y="90212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7</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1" name="TextBox 50"/>
          <p:cNvSpPr txBox="1"/>
          <p:nvPr/>
        </p:nvSpPr>
        <p:spPr>
          <a:xfrm>
            <a:off x="7672316" y="93031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8</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p:cNvSpPr txBox="1"/>
          <p:nvPr/>
        </p:nvSpPr>
        <p:spPr>
          <a:xfrm>
            <a:off x="8765177" y="862149"/>
            <a:ext cx="360282" cy="7333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9</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3" name="TextBox 52"/>
          <p:cNvSpPr txBox="1"/>
          <p:nvPr/>
        </p:nvSpPr>
        <p:spPr>
          <a:xfrm>
            <a:off x="9880135" y="821875"/>
            <a:ext cx="873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10</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6229965" y="4456430"/>
            <a:ext cx="1358025" cy="1501213"/>
          </a:xfrm>
          <a:prstGeom prst="rect">
            <a:avLst/>
          </a:prstGeom>
        </p:spPr>
      </p:pic>
      <p:sp>
        <p:nvSpPr>
          <p:cNvPr id="2" name="Rounded Rectangle 1"/>
          <p:cNvSpPr/>
          <p:nvPr/>
        </p:nvSpPr>
        <p:spPr>
          <a:xfrm>
            <a:off x="-2342645" y="1003682"/>
            <a:ext cx="2129889" cy="2138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Thầy cô nhấp vào bông hồng có số để chọn câu hỏi. Nhấp vào em bé sau mỗi lần trả lời đúng để có hoa hồng. </a:t>
            </a:r>
            <a:endParaRPr lang="en-US"/>
          </a:p>
        </p:txBody>
      </p:sp>
      <p:pic>
        <p:nvPicPr>
          <p:cNvPr id="54" name="Picture 53">
            <a:hlinkClick r:id="rId22"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10157779" y="3564459"/>
            <a:ext cx="2971811" cy="3285154"/>
          </a:xfrm>
          <a:prstGeom prst="rect">
            <a:avLst/>
          </a:prstGeom>
        </p:spPr>
      </p:pic>
    </p:spTree>
    <p:extLst>
      <p:ext uri="{BB962C8B-B14F-4D97-AF65-F5344CB8AC3E}">
        <p14:creationId xmlns:p14="http://schemas.microsoft.com/office/powerpoint/2010/main" val="2916139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 Văn</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bản “</a:t>
            </a:r>
            <a:r>
              <a:rPr kumimoji="0" lang="en-US" sz="4000" b="0" i="1"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Con gái của mẹ</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thuộc chủ đề bài học nào?</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Điểm</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tựa tình thần.</a:t>
            </a: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Lời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ru.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Yêu</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thiên nhiên.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C.Tình</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yêu quê hương.</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
        <p:nvSpPr>
          <p:cNvPr id="11" name="Rounded Rectangle 10"/>
          <p:cNvSpPr/>
          <p:nvPr/>
        </p:nvSpPr>
        <p:spPr>
          <a:xfrm>
            <a:off x="-2342645" y="1003682"/>
            <a:ext cx="2129889" cy="2138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Thầy cô nhấp vào bông hồng để quay trở lại.</a:t>
            </a:r>
            <a:endParaRPr lang="en-US"/>
          </a:p>
        </p:txBody>
      </p:sp>
    </p:spTree>
    <p:extLst>
      <p:ext uri="{BB962C8B-B14F-4D97-AF65-F5344CB8AC3E}">
        <p14:creationId xmlns:p14="http://schemas.microsoft.com/office/powerpoint/2010/main" val="8071869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2. Tác</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giả của văn bản “</a:t>
            </a:r>
            <a:r>
              <a:rPr kumimoji="0" lang="en-US" sz="4000" b="0" i="1"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Con gái của mẹ</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là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Tô</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Hoài.</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Thái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Bá Dũng.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Huy Cận.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Nguyễn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Nhật Ánh.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491355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3. Vì</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sao người mẹ rời bỏ quê hương?</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muốn đi khám phá.</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quá đau khổ.</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hoàn cảnh khó khăn.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Vì</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muốn tìm cha cho con.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0288832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0823" y="0"/>
            <a:ext cx="7241177"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90885883322994661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3589" y="635541"/>
            <a:ext cx="10162903" cy="5586917"/>
          </a:xfrm>
          <a:prstGeom prst="rect">
            <a:avLst/>
          </a:prstGeom>
          <a:ln>
            <a:noFill/>
          </a:ln>
          <a:effectLst>
            <a:softEdge rad="112500"/>
          </a:effectLst>
        </p:spPr>
      </p:pic>
    </p:spTree>
    <p:extLst>
      <p:ext uri="{BB962C8B-B14F-4D97-AF65-F5344CB8AC3E}">
        <p14:creationId xmlns:p14="http://schemas.microsoft.com/office/powerpoint/2010/main" val="1171334384"/>
      </p:ext>
    </p:extLst>
  </p:cSld>
  <p:clrMapOvr>
    <a:masterClrMapping/>
  </p:clrMapOvr>
  <p:transition spd="slow">
    <p:comb/>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4. Người</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con trong văn bản tên là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Lam</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Nhã</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Lan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Tú</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Anh.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514857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 Khi con gái viết</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những nét chữ đầu tiên, người mẹ đã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cười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thật tươi.</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khoe với mọi người.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nhảy</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múa.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khóc</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vì hạnh phúc.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35967715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6. Lam Anh là</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cô bé có thành tích học tập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nổi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bật, xuất sắc.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Luôn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làm mẹ phiền lòng.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chưa</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tốt.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kém</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nhất lớp.</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9414826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7. Hiểu</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đúng nhất về “điểm tựa” trong văn bản này là gì?</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Không</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ai là điểm tựa của ai cả.</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Mẹ</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là điểm tựa duy nhất của Lam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Cả</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hai mẹ con là điểm tựa của nhau.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Con là</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điểm tựa của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28226499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8. Nghề</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nghiệp của mẹ Lam Anh là</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nội</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trợ.</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nhặt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ve chai, bán chổi.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bán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hàng ăn.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giúp</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việc cho nhà giàu.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23311061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9. Khi có</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người muốn nhân Lam Anh làm con nuôi, người mẹ đã </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từ</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chối.</a:t>
            </a: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Tất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cả đều 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nhận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lời.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hẹn</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họ vài ngày tới bế con.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2121454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10. Lam Anh đã</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làm gì để đền đáp công ơn của mẹ?</a:t>
            </a: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Không</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đi học ở nhà phụ mẹ.</a:t>
            </a: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Tất</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cả đều 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Tìm</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người giúp đỡ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Chăm</a:t>
            </a:r>
            <a:r>
              <a:rPr kumimoji="0" lang="en-US" sz="3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chỉ học tập, đi làm thêm.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258877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5826035" y="1371187"/>
            <a:ext cx="492350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VẬN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DỤNG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154121505"/>
      </p:ext>
    </p:extLst>
  </p:cSld>
  <p:clrMapOvr>
    <a:masterClrMapping/>
  </p:clrMapOvr>
  <p:transition spd="slow">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271451" y="452413"/>
            <a:ext cx="6096000" cy="954107"/>
          </a:xfrm>
          <a:prstGeom prst="rect">
            <a:avLst/>
          </a:prstGeom>
        </p:spPr>
        <p:txBody>
          <a:bodyPr>
            <a:spAutoFit/>
          </a:bodyPr>
          <a:lstStyle/>
          <a:p>
            <a:pPr algn="just"/>
            <a:r>
              <a:rPr lang="en-US" sz="2800" kern="100">
                <a:latin typeface="Times New Roman" panose="02020603050405020304" pitchFamily="18" charset="0"/>
                <a:ea typeface="SimSun" panose="02010600030101010101" pitchFamily="2" charset="-122"/>
                <a:cs typeface="Times New Roman" panose="02020603050405020304" pitchFamily="18" charset="0"/>
              </a:rPr>
              <a:t>- </a:t>
            </a:r>
            <a:r>
              <a:rPr lang="en-US" sz="2800" kern="100" smtClean="0">
                <a:latin typeface="Times New Roman" panose="02020603050405020304" pitchFamily="18" charset="0"/>
                <a:ea typeface="SimSun" panose="02010600030101010101" pitchFamily="2" charset="-122"/>
                <a:cs typeface="Times New Roman" panose="02020603050405020304" pitchFamily="18" charset="0"/>
              </a:rPr>
              <a:t>Viết </a:t>
            </a:r>
            <a:r>
              <a:rPr lang="en-US" sz="2800" kern="100">
                <a:latin typeface="Times New Roman" panose="02020603050405020304" pitchFamily="18" charset="0"/>
                <a:ea typeface="SimSun" panose="02010600030101010101" pitchFamily="2" charset="-122"/>
                <a:cs typeface="Times New Roman" panose="02020603050405020304" pitchFamily="18" charset="0"/>
              </a:rPr>
              <a:t>đoạn văn đúng hình thức, dung </a:t>
            </a:r>
            <a:r>
              <a:rPr lang="en-US" sz="2800" kern="100" smtClean="0">
                <a:latin typeface="Times New Roman" panose="02020603050405020304" pitchFamily="18" charset="0"/>
                <a:ea typeface="SimSun" panose="02010600030101010101" pitchFamily="2" charset="-122"/>
                <a:cs typeface="Times New Roman" panose="02020603050405020304" pitchFamily="18" charset="0"/>
              </a:rPr>
              <a:t>lượng.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271451" y="1511755"/>
            <a:ext cx="6096000" cy="954107"/>
          </a:xfrm>
          <a:prstGeom prst="rect">
            <a:avLst/>
          </a:prstGeom>
        </p:spPr>
        <p:txBody>
          <a:bodyPr>
            <a:spAutoFit/>
          </a:bodyPr>
          <a:lstStyle/>
          <a:p>
            <a:pPr lvl="0" algn="just"/>
            <a:r>
              <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Về nội dung; bày tỏ cảm xúc về câu chuyện nói về tình mẫu tử hoặc phụ </a:t>
            </a:r>
            <a:r>
              <a:rPr lang="en-US" sz="28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tử.</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271451" y="2675600"/>
            <a:ext cx="6096000" cy="1384995"/>
          </a:xfrm>
          <a:prstGeom prst="rect">
            <a:avLst/>
          </a:prstGeom>
        </p:spPr>
        <p:txBody>
          <a:bodyPr>
            <a:spAutoFit/>
          </a:bodyPr>
          <a:lstStyle/>
          <a:p>
            <a:pPr lvl="0" algn="just"/>
            <a:r>
              <a:rPr lang="en-US" sz="28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(Người </a:t>
            </a:r>
            <a:r>
              <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cha ở ống cống nuôi hai con ăn học, thiếu úy Đậu Thị Huyền Trâm từ chối xạ trị để cứu con…)</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4809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336765" y="169818"/>
            <a:ext cx="7611292" cy="830997"/>
          </a:xfrm>
          <a:prstGeom prst="rect">
            <a:avLst/>
          </a:prstGeom>
        </p:spPr>
        <p:txBody>
          <a:bodyPr wrap="square">
            <a:spAutoFit/>
          </a:bodyPr>
          <a:lstStyle/>
          <a:p>
            <a:pPr algn="ctr"/>
            <a:r>
              <a:rPr lang="vi-VN"/>
              <a:t> </a:t>
            </a:r>
            <a:r>
              <a:rPr lang="vi-VN" sz="2400">
                <a:latin typeface="+mj-lt"/>
              </a:rPr>
              <a:t>Đi </a:t>
            </a:r>
            <a:r>
              <a:rPr lang="vi-VN" sz="2400" i="1">
                <a:latin typeface="+mj-lt"/>
              </a:rPr>
              <a:t>khắp thế gian không ai tốt bằng mẹ</a:t>
            </a:r>
          </a:p>
          <a:p>
            <a:pPr algn="ctr"/>
            <a:r>
              <a:rPr lang="vi-VN" sz="2400" i="1">
                <a:latin typeface="+mj-lt"/>
              </a:rPr>
              <a:t>Gánh nặng cuộc đời không ai khổ bằng </a:t>
            </a:r>
            <a:r>
              <a:rPr lang="vi-VN" sz="2400" i="1" smtClean="0">
                <a:latin typeface="+mj-lt"/>
              </a:rPr>
              <a:t>cha</a:t>
            </a:r>
            <a:endParaRPr lang="vi-VN" sz="2400" i="1">
              <a:latin typeface="+mj-lt"/>
            </a:endParaRPr>
          </a:p>
        </p:txBody>
      </p:sp>
      <p:sp>
        <p:nvSpPr>
          <p:cNvPr id="3" name="Rectangle 2"/>
          <p:cNvSpPr/>
          <p:nvPr/>
        </p:nvSpPr>
        <p:spPr>
          <a:xfrm>
            <a:off x="1336765" y="1000815"/>
            <a:ext cx="7127966" cy="5632311"/>
          </a:xfrm>
          <a:prstGeom prst="rect">
            <a:avLst/>
          </a:prstGeom>
        </p:spPr>
        <p:txBody>
          <a:bodyPr wrap="square">
            <a:spAutoFit/>
          </a:bodyPr>
          <a:lstStyle/>
          <a:p>
            <a:pPr lvl="0" algn="just"/>
            <a:r>
              <a:rPr lang="en-US" sz="2400" smtClean="0">
                <a:solidFill>
                  <a:prstClr val="black"/>
                </a:solidFill>
                <a:latin typeface="Times New Roman" panose="02020603050405020304" pitchFamily="18" charset="0"/>
              </a:rPr>
              <a:t>	</a:t>
            </a:r>
            <a:r>
              <a:rPr lang="vi-VN" sz="2400" smtClean="0">
                <a:solidFill>
                  <a:prstClr val="black"/>
                </a:solidFill>
                <a:latin typeface="Times New Roman" panose="02020603050405020304" pitchFamily="18" charset="0"/>
              </a:rPr>
              <a:t>Thật </a:t>
            </a:r>
            <a:r>
              <a:rPr lang="vi-VN" sz="2400">
                <a:solidFill>
                  <a:prstClr val="black"/>
                </a:solidFill>
                <a:latin typeface="Times New Roman" panose="02020603050405020304" pitchFamily="18" charset="0"/>
              </a:rPr>
              <a:t>vậy, tình yêu thương và sự hi sinh của cha mẹ dành cho con cái là vô bờ bến, chẳng thể nào đong đếm được. Bản thân em xúc động nhất với câu chuyện người cha ngủ ống cống 10 năm để nuôi con ăn học. Người cha trong câu chuyện ấy chính là ông Nguyễn Hữu Định ở ngoại thành Hà Nội. Gia cảnh vốn không khá giả là mấy nên để có tiền nuôi con ăn học, ông Định đã không quản bất cứ việc gì từ xe ôm, bốc vác, sửa xe đạp đến công nhân ngoài công trường, lăn lộn ở đất Hà Nội. Xót xa hơn cả, người cha ấy đã từng có 10 năm sống phiêu bạt khắp nơi, từ công trường tạm bợ đến các trụ ATM, vỉa hè, và cuối cùng ông đã dọn về sống trong ống cống. Cuối cùng, quả ngọt đã đến với ông và gia đình khi người con trai Nguyễn Hữu Tiến đã đỗ thủ khoa đại học Y Hà Nội. </a:t>
            </a:r>
            <a:endParaRPr lang="en-US" sz="2400">
              <a:solidFill>
                <a:prstClr val="black"/>
              </a:solidFill>
              <a:latin typeface="Calibri Light" panose="020F0302020204030204"/>
            </a:endParaRPr>
          </a:p>
        </p:txBody>
      </p:sp>
    </p:spTree>
    <p:extLst>
      <p:ext uri="{BB962C8B-B14F-4D97-AF65-F5344CB8AC3E}">
        <p14:creationId xmlns:p14="http://schemas.microsoft.com/office/powerpoint/2010/main" val="1527089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123405" y="744325"/>
            <a:ext cx="7354388" cy="5016758"/>
          </a:xfrm>
          <a:prstGeom prst="rect">
            <a:avLst/>
          </a:prstGeom>
          <a:ln w="762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smtClean="0">
                <a:latin typeface="Times New Roman" panose="02020603050405020304" pitchFamily="18" charset="0"/>
                <a:ea typeface="Times New Roman" panose="02020603050405020304" pitchFamily="18" charset="0"/>
              </a:rPr>
              <a:t>	</a:t>
            </a:r>
            <a:r>
              <a:rPr lang="en-US" sz="4000" smtClean="0">
                <a:latin typeface="Times New Roman" panose="02020603050405020304" pitchFamily="18" charset="0"/>
                <a:ea typeface="Times New Roman" panose="02020603050405020304" pitchFamily="18" charset="0"/>
              </a:rPr>
              <a:t>Quả </a:t>
            </a:r>
            <a:r>
              <a:rPr lang="en-US" sz="4000">
                <a:latin typeface="Times New Roman" panose="02020603050405020304" pitchFamily="18" charset="0"/>
                <a:ea typeface="Times New Roman" panose="02020603050405020304" pitchFamily="18" charset="0"/>
              </a:rPr>
              <a:t>thật đúng như ai đó đã từng nói, trên thế giới có nhiều kì quan, nhưng kì quan vĩ đại nhất là tình yêu của mẹ. Tình yêu của mẹ dành cho con là vô bờ bến, và thiêng liêng biết nhường nào. </a:t>
            </a:r>
            <a:r>
              <a:rPr lang="en-US" sz="4000" smtClean="0">
                <a:latin typeface="Times New Roman" panose="02020603050405020304" pitchFamily="18" charset="0"/>
                <a:ea typeface="Times New Roman" panose="02020603050405020304" pitchFamily="18" charset="0"/>
              </a:rPr>
              <a:t>Sự </a:t>
            </a:r>
            <a:r>
              <a:rPr lang="en-US" sz="4000">
                <a:latin typeface="Times New Roman" panose="02020603050405020304" pitchFamily="18" charset="0"/>
                <a:ea typeface="Times New Roman" panose="02020603050405020304" pitchFamily="18" charset="0"/>
              </a:rPr>
              <a:t>thiêng liêng ấy được thể hiện qua bài viết “</a:t>
            </a:r>
            <a:r>
              <a:rPr lang="en-US" sz="4000" i="1">
                <a:latin typeface="Times New Roman" panose="02020603050405020304" pitchFamily="18" charset="0"/>
                <a:ea typeface="Times New Roman" panose="02020603050405020304" pitchFamily="18" charset="0"/>
              </a:rPr>
              <a:t>Con gái của mẹ</a:t>
            </a:r>
            <a:r>
              <a:rPr lang="en-US" sz="4000">
                <a:latin typeface="Times New Roman" panose="02020603050405020304" pitchFamily="18" charset="0"/>
                <a:ea typeface="Times New Roman" panose="02020603050405020304" pitchFamily="18" charset="0"/>
              </a:rPr>
              <a:t>”</a:t>
            </a:r>
            <a:endParaRPr lang="en-US" sz="4000"/>
          </a:p>
        </p:txBody>
      </p:sp>
    </p:spTree>
    <p:extLst>
      <p:ext uri="{BB962C8B-B14F-4D97-AF65-F5344CB8AC3E}">
        <p14:creationId xmlns:p14="http://schemas.microsoft.com/office/powerpoint/2010/main" val="5070257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7014754"/>
          </a:xfrm>
          <a:prstGeom prst="rect">
            <a:avLst/>
          </a:prstGeom>
        </p:spPr>
      </p:pic>
    </p:spTree>
    <p:extLst>
      <p:ext uri="{BB962C8B-B14F-4D97-AF65-F5344CB8AC3E}">
        <p14:creationId xmlns:p14="http://schemas.microsoft.com/office/powerpoint/2010/main" val="3293525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5760720" y="1723884"/>
            <a:ext cx="492350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HÌNH THÀNH KIẾN THỨC</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915540714"/>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7030A0"/>
                </a:solidFill>
                <a:latin typeface="Times New Roman" panose="02020603050405020304" pitchFamily="18" charset="0"/>
                <a:cs typeface="Times New Roman" panose="02020603050405020304" pitchFamily="18" charset="0"/>
              </a:rPr>
              <a:t>I. Trải nghiệm cùng văn </a:t>
            </a:r>
            <a:r>
              <a:rPr lang="en-US" sz="6000" b="1" smtClean="0">
                <a:solidFill>
                  <a:srgbClr val="7030A0"/>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663513389"/>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202131" y="217933"/>
            <a:ext cx="1423788" cy="905441"/>
          </a:xfrm>
          <a:prstGeom prst="rect">
            <a:avLst/>
          </a:prstGeom>
        </p:spPr>
        <p:txBody>
          <a:bodyPr wrap="none">
            <a:spAutoFit/>
          </a:bodyPr>
          <a:lstStyle/>
          <a:p>
            <a:pPr algn="just">
              <a:lnSpc>
                <a:spcPct val="150000"/>
              </a:lnSpc>
            </a:pPr>
            <a:r>
              <a:rPr lang="nl-NL" sz="4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Đọc</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339624" y="997566"/>
            <a:ext cx="6096000" cy="1077218"/>
          </a:xfrm>
          <a:prstGeom prst="rect">
            <a:avLst/>
          </a:prstGeom>
        </p:spPr>
        <p:txBody>
          <a:bodyPr>
            <a:spAutoFit/>
          </a:bodyPr>
          <a:lstStyle/>
          <a:p>
            <a:pPr algn="just"/>
            <a:r>
              <a:rPr lang="vi-VN" sz="3200">
                <a:latin typeface="+mj-lt"/>
              </a:rPr>
              <a:t>- HS biết cách đọc thầm, trả lời được các câu hỏi theo dõi, suy </a:t>
            </a:r>
            <a:r>
              <a:rPr lang="vi-VN" sz="3200" smtClean="0">
                <a:latin typeface="+mj-lt"/>
              </a:rPr>
              <a:t>luận</a:t>
            </a:r>
            <a:r>
              <a:rPr lang="en-US" sz="3200" smtClean="0">
                <a:latin typeface="+mj-lt"/>
              </a:rPr>
              <a:t>.</a:t>
            </a:r>
            <a:endParaRPr lang="vi-VN" sz="3200">
              <a:latin typeface="+mj-lt"/>
            </a:endParaRPr>
          </a:p>
        </p:txBody>
      </p:sp>
      <p:sp>
        <p:nvSpPr>
          <p:cNvPr id="7" name="Rectangle 6"/>
          <p:cNvSpPr/>
          <p:nvPr/>
        </p:nvSpPr>
        <p:spPr>
          <a:xfrm>
            <a:off x="1431064" y="2395976"/>
            <a:ext cx="6096000" cy="1569660"/>
          </a:xfrm>
          <a:prstGeom prst="rect">
            <a:avLst/>
          </a:prstGeom>
        </p:spPr>
        <p:txBody>
          <a:bodyPr>
            <a:spAutoFit/>
          </a:bodyPr>
          <a:lstStyle/>
          <a:p>
            <a:pPr lvl="0" algn="just"/>
            <a:r>
              <a:rPr lang="vi-VN" sz="3200">
                <a:solidFill>
                  <a:prstClr val="black"/>
                </a:solidFill>
                <a:latin typeface="Times New Roman" panose="02020603050405020304" pitchFamily="18" charset="0"/>
              </a:rPr>
              <a:t>- HS biết cách đọc to, trôi chảy, phù hợp về tốc độ đọc, phân biệt được lời người kể chuyện và lời nhân </a:t>
            </a:r>
            <a:r>
              <a:rPr lang="vi-VN" sz="3200" smtClean="0">
                <a:solidFill>
                  <a:prstClr val="black"/>
                </a:solidFill>
                <a:latin typeface="Times New Roman" panose="02020603050405020304" pitchFamily="18" charset="0"/>
              </a:rPr>
              <a:t>vật</a:t>
            </a:r>
            <a:r>
              <a:rPr lang="en-US" sz="3200" smtClean="0">
                <a:solidFill>
                  <a:prstClr val="black"/>
                </a:solidFill>
                <a:latin typeface="Times New Roman" panose="02020603050405020304" pitchFamily="18" charset="0"/>
              </a:rPr>
              <a:t>.</a:t>
            </a:r>
            <a:endParaRPr lang="vi-VN" sz="3200">
              <a:solidFill>
                <a:prstClr val="black"/>
              </a:solidFill>
              <a:latin typeface="Times New Roman" panose="02020603050405020304" pitchFamily="18" charset="0"/>
            </a:endParaRPr>
          </a:p>
        </p:txBody>
      </p:sp>
      <p:sp>
        <p:nvSpPr>
          <p:cNvPr id="8" name="Cloud Callout 7"/>
          <p:cNvSpPr/>
          <p:nvPr/>
        </p:nvSpPr>
        <p:spPr>
          <a:xfrm>
            <a:off x="1431064" y="2463501"/>
            <a:ext cx="5029200" cy="3227457"/>
          </a:xfrm>
          <a:prstGeom prst="cloudCallout">
            <a:avLst>
              <a:gd name="adj1" fmla="val 69216"/>
              <a:gd name="adj2" fmla="val 57688"/>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a:latin typeface="Times New Roman" panose="02020603050405020304" pitchFamily="18" charset="0"/>
                <a:cs typeface="Times New Roman" panose="02020603050405020304" pitchFamily="18" charset="0"/>
              </a:rPr>
              <a:t>Đọc xong văn bản, em thấy ấn tượng với vấn đề nào nhất?</a:t>
            </a:r>
            <a:endParaRPr lang="en-US" sz="3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2817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59617" y="-193507"/>
            <a:ext cx="2169505" cy="1015663"/>
          </a:xfrm>
          <a:prstGeom prst="rect">
            <a:avLst/>
          </a:prstGeom>
        </p:spPr>
        <p:txBody>
          <a:bodyPr wrap="none">
            <a:spAutoFit/>
          </a:bodyPr>
          <a:lstStyle/>
          <a:p>
            <a:pPr algn="just">
              <a:lnSpc>
                <a:spcPct val="150000"/>
              </a:lnSpc>
            </a:pPr>
            <a:r>
              <a:rPr lang="nl-NL" sz="4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giả</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95648" y="314325"/>
            <a:ext cx="5867400" cy="6543675"/>
          </a:xfrm>
          <a:prstGeom prst="rect">
            <a:avLst/>
          </a:prstGeom>
        </p:spPr>
      </p:pic>
    </p:spTree>
    <p:extLst>
      <p:ext uri="{BB962C8B-B14F-4D97-AF65-F5344CB8AC3E}">
        <p14:creationId xmlns:p14="http://schemas.microsoft.com/office/powerpoint/2010/main" val="37006230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1331</Words>
  <Application>Microsoft Office PowerPoint</Application>
  <PresentationFormat>Widescreen</PresentationFormat>
  <Paragraphs>223</Paragraphs>
  <Slides>50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SimSun</vt: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63</cp:revision>
  <dcterms:created xsi:type="dcterms:W3CDTF">2021-11-30T02:10:14Z</dcterms:created>
  <dcterms:modified xsi:type="dcterms:W3CDTF">2022-01-05T15:05:10Z</dcterms:modified>
</cp:coreProperties>
</file>